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6" r:id="rId28"/>
    <p:sldId id="284" r:id="rId29"/>
    <p:sldId id="283" r:id="rId30"/>
    <p:sldId id="287" r:id="rId31"/>
    <p:sldId id="285" r:id="rId32"/>
    <p:sldId id="293" r:id="rId33"/>
    <p:sldId id="288" r:id="rId34"/>
    <p:sldId id="290" r:id="rId35"/>
    <p:sldId id="291" r:id="rId36"/>
  </p:sldIdLst>
  <p:sldSz cx="7559675" cy="457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8" roundtripDataSignature="AMtx7mim6FghIm9k249sftf/znAAme4BI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88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0503085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595313" y="685800"/>
            <a:ext cx="56673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647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5645"/>
            <a:ext cx="7559675" cy="4577645"/>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934460" y="1603023"/>
            <a:ext cx="4815905" cy="1097535"/>
          </a:xfrm>
        </p:spPr>
        <p:txBody>
          <a:bodyPr anchor="b">
            <a:noAutofit/>
          </a:bodyPr>
          <a:lstStyle>
            <a:lvl1pPr algn="r">
              <a:defRPr sz="3349">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934460" y="2700556"/>
            <a:ext cx="4815905" cy="731266"/>
          </a:xfrm>
        </p:spPr>
        <p:txBody>
          <a:bodyPr anchor="t"/>
          <a:lstStyle>
            <a:lvl1pPr marL="0" indent="0" algn="r">
              <a:buNone/>
              <a:defRPr>
                <a:solidFill>
                  <a:schemeClr val="tx1">
                    <a:lumMod val="50000"/>
                    <a:lumOff val="50000"/>
                  </a:schemeClr>
                </a:solidFill>
              </a:defRPr>
            </a:lvl1pPr>
            <a:lvl2pPr marL="283510" indent="0" algn="ctr">
              <a:buNone/>
              <a:defRPr>
                <a:solidFill>
                  <a:schemeClr val="tx1">
                    <a:tint val="75000"/>
                  </a:schemeClr>
                </a:solidFill>
              </a:defRPr>
            </a:lvl2pPr>
            <a:lvl3pPr marL="567019" indent="0" algn="ctr">
              <a:buNone/>
              <a:defRPr>
                <a:solidFill>
                  <a:schemeClr val="tx1">
                    <a:tint val="75000"/>
                  </a:schemeClr>
                </a:solidFill>
              </a:defRPr>
            </a:lvl3pPr>
            <a:lvl4pPr marL="850529" indent="0" algn="ctr">
              <a:buNone/>
              <a:defRPr>
                <a:solidFill>
                  <a:schemeClr val="tx1">
                    <a:tint val="75000"/>
                  </a:schemeClr>
                </a:solidFill>
              </a:defRPr>
            </a:lvl4pPr>
            <a:lvl5pPr marL="1134039" indent="0" algn="ctr">
              <a:buNone/>
              <a:defRPr>
                <a:solidFill>
                  <a:schemeClr val="tx1">
                    <a:tint val="75000"/>
                  </a:schemeClr>
                </a:solidFill>
              </a:defRPr>
            </a:lvl5pPr>
            <a:lvl6pPr marL="1417549" indent="0" algn="ctr">
              <a:buNone/>
              <a:defRPr>
                <a:solidFill>
                  <a:schemeClr val="tx1">
                    <a:tint val="75000"/>
                  </a:schemeClr>
                </a:solidFill>
              </a:defRPr>
            </a:lvl6pPr>
            <a:lvl7pPr marL="1701058" indent="0" algn="ctr">
              <a:buNone/>
              <a:defRPr>
                <a:solidFill>
                  <a:schemeClr val="tx1">
                    <a:tint val="75000"/>
                  </a:schemeClr>
                </a:solidFill>
              </a:defRPr>
            </a:lvl7pPr>
            <a:lvl8pPr marL="1984568" indent="0" algn="ctr">
              <a:buNone/>
              <a:defRPr>
                <a:solidFill>
                  <a:schemeClr val="tx1">
                    <a:tint val="75000"/>
                  </a:schemeClr>
                </a:solidFill>
              </a:defRPr>
            </a:lvl8pPr>
            <a:lvl9pPr marL="2268078"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280613816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419983" y="406400"/>
            <a:ext cx="5330382" cy="2269067"/>
          </a:xfrm>
        </p:spPr>
        <p:txBody>
          <a:bodyPr anchor="ctr">
            <a:normAutofit/>
          </a:bodyPr>
          <a:lstStyle>
            <a:lvl1pPr algn="l">
              <a:defRPr sz="2728" b="0" cap="none"/>
            </a:lvl1pPr>
          </a:lstStyle>
          <a:p>
            <a:r>
              <a:rPr lang="pt-BR"/>
              <a:t>Clique para editar o título Mestre</a:t>
            </a:r>
            <a:endParaRPr lang="en-US" dirty="0"/>
          </a:p>
        </p:txBody>
      </p:sp>
      <p:sp>
        <p:nvSpPr>
          <p:cNvPr id="3" name="Text Placeholder 2"/>
          <p:cNvSpPr>
            <a:spLocks noGrp="1"/>
          </p:cNvSpPr>
          <p:nvPr>
            <p:ph type="body" idx="1"/>
          </p:nvPr>
        </p:nvSpPr>
        <p:spPr>
          <a:xfrm>
            <a:off x="419983" y="2980267"/>
            <a:ext cx="5330382" cy="1047308"/>
          </a:xfrm>
        </p:spPr>
        <p:txBody>
          <a:bodyPr anchor="ctr">
            <a:normAutofit/>
          </a:bodyPr>
          <a:lstStyle>
            <a:lvl1pPr marL="0" indent="0" algn="l">
              <a:buNone/>
              <a:defRPr sz="1116">
                <a:solidFill>
                  <a:schemeClr val="tx1">
                    <a:lumMod val="75000"/>
                    <a:lumOff val="25000"/>
                  </a:schemeClr>
                </a:solidFill>
              </a:defRPr>
            </a:lvl1pPr>
            <a:lvl2pPr marL="283510" indent="0">
              <a:buNone/>
              <a:defRPr sz="1116">
                <a:solidFill>
                  <a:schemeClr val="tx1">
                    <a:tint val="75000"/>
                  </a:schemeClr>
                </a:solidFill>
              </a:defRPr>
            </a:lvl2pPr>
            <a:lvl3pPr marL="567019" indent="0">
              <a:buNone/>
              <a:defRPr sz="992">
                <a:solidFill>
                  <a:schemeClr val="tx1">
                    <a:tint val="75000"/>
                  </a:schemeClr>
                </a:solidFill>
              </a:defRPr>
            </a:lvl3pPr>
            <a:lvl4pPr marL="850529" indent="0">
              <a:buNone/>
              <a:defRPr sz="868">
                <a:solidFill>
                  <a:schemeClr val="tx1">
                    <a:tint val="75000"/>
                  </a:schemeClr>
                </a:solidFill>
              </a:defRPr>
            </a:lvl4pPr>
            <a:lvl5pPr marL="1134039" indent="0">
              <a:buNone/>
              <a:defRPr sz="868">
                <a:solidFill>
                  <a:schemeClr val="tx1">
                    <a:tint val="75000"/>
                  </a:schemeClr>
                </a:solidFill>
              </a:defRPr>
            </a:lvl5pPr>
            <a:lvl6pPr marL="1417549" indent="0">
              <a:buNone/>
              <a:defRPr sz="868">
                <a:solidFill>
                  <a:schemeClr val="tx1">
                    <a:tint val="75000"/>
                  </a:schemeClr>
                </a:solidFill>
              </a:defRPr>
            </a:lvl6pPr>
            <a:lvl7pPr marL="1701058" indent="0">
              <a:buNone/>
              <a:defRPr sz="868">
                <a:solidFill>
                  <a:schemeClr val="tx1">
                    <a:tint val="75000"/>
                  </a:schemeClr>
                </a:solidFill>
              </a:defRPr>
            </a:lvl7pPr>
            <a:lvl8pPr marL="1984568" indent="0">
              <a:buNone/>
              <a:defRPr sz="868">
                <a:solidFill>
                  <a:schemeClr val="tx1">
                    <a:tint val="75000"/>
                  </a:schemeClr>
                </a:solidFill>
              </a:defRPr>
            </a:lvl8pPr>
            <a:lvl9pPr marL="2268078" indent="0">
              <a:buNone/>
              <a:defRPr sz="868">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215980179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77475" y="406400"/>
            <a:ext cx="5018785" cy="2015067"/>
          </a:xfrm>
        </p:spPr>
        <p:txBody>
          <a:bodyPr anchor="ctr">
            <a:normAutofit/>
          </a:bodyPr>
          <a:lstStyle>
            <a:lvl1pPr algn="l">
              <a:defRPr sz="2728"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847077" y="2421467"/>
            <a:ext cx="4479581" cy="254000"/>
          </a:xfrm>
        </p:spPr>
        <p:txBody>
          <a:bodyPr anchor="ctr">
            <a:noAutofit/>
          </a:bodyPr>
          <a:lstStyle>
            <a:lvl1pPr marL="0" indent="0">
              <a:buFontTx/>
              <a:buNone/>
              <a:defRPr sz="992">
                <a:solidFill>
                  <a:schemeClr val="tx1">
                    <a:lumMod val="50000"/>
                    <a:lumOff val="50000"/>
                  </a:schemeClr>
                </a:solidFill>
              </a:defRPr>
            </a:lvl1pPr>
            <a:lvl2pPr marL="283510" indent="0">
              <a:buFontTx/>
              <a:buNone/>
              <a:defRPr/>
            </a:lvl2pPr>
            <a:lvl3pPr marL="567019" indent="0">
              <a:buFontTx/>
              <a:buNone/>
              <a:defRPr/>
            </a:lvl3pPr>
            <a:lvl4pPr marL="850529" indent="0">
              <a:buFontTx/>
              <a:buNone/>
              <a:defRPr/>
            </a:lvl4pPr>
            <a:lvl5pPr marL="1134039"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419983" y="2980267"/>
            <a:ext cx="5330382" cy="1047308"/>
          </a:xfrm>
        </p:spPr>
        <p:txBody>
          <a:bodyPr anchor="ctr">
            <a:normAutofit/>
          </a:bodyPr>
          <a:lstStyle>
            <a:lvl1pPr marL="0" indent="0" algn="l">
              <a:buNone/>
              <a:defRPr sz="1116">
                <a:solidFill>
                  <a:schemeClr val="tx1">
                    <a:lumMod val="75000"/>
                    <a:lumOff val="25000"/>
                  </a:schemeClr>
                </a:solidFill>
              </a:defRPr>
            </a:lvl1pPr>
            <a:lvl2pPr marL="283510" indent="0">
              <a:buNone/>
              <a:defRPr sz="1116">
                <a:solidFill>
                  <a:schemeClr val="tx1">
                    <a:tint val="75000"/>
                  </a:schemeClr>
                </a:solidFill>
              </a:defRPr>
            </a:lvl2pPr>
            <a:lvl3pPr marL="567019" indent="0">
              <a:buNone/>
              <a:defRPr sz="992">
                <a:solidFill>
                  <a:schemeClr val="tx1">
                    <a:tint val="75000"/>
                  </a:schemeClr>
                </a:solidFill>
              </a:defRPr>
            </a:lvl3pPr>
            <a:lvl4pPr marL="850529" indent="0">
              <a:buNone/>
              <a:defRPr sz="868">
                <a:solidFill>
                  <a:schemeClr val="tx1">
                    <a:tint val="75000"/>
                  </a:schemeClr>
                </a:solidFill>
              </a:defRPr>
            </a:lvl4pPr>
            <a:lvl5pPr marL="1134039" indent="0">
              <a:buNone/>
              <a:defRPr sz="868">
                <a:solidFill>
                  <a:schemeClr val="tx1">
                    <a:tint val="75000"/>
                  </a:schemeClr>
                </a:solidFill>
              </a:defRPr>
            </a:lvl5pPr>
            <a:lvl6pPr marL="1417549" indent="0">
              <a:buNone/>
              <a:defRPr sz="868">
                <a:solidFill>
                  <a:schemeClr val="tx1">
                    <a:tint val="75000"/>
                  </a:schemeClr>
                </a:solidFill>
              </a:defRPr>
            </a:lvl6pPr>
            <a:lvl7pPr marL="1701058" indent="0">
              <a:buNone/>
              <a:defRPr sz="868">
                <a:solidFill>
                  <a:schemeClr val="tx1">
                    <a:tint val="75000"/>
                  </a:schemeClr>
                </a:solidFill>
              </a:defRPr>
            </a:lvl7pPr>
            <a:lvl8pPr marL="1984568" indent="0">
              <a:buNone/>
              <a:defRPr sz="868">
                <a:solidFill>
                  <a:schemeClr val="tx1">
                    <a:tint val="75000"/>
                  </a:schemeClr>
                </a:solidFill>
              </a:defRPr>
            </a:lvl8pPr>
            <a:lvl9pPr marL="2268078" indent="0">
              <a:buNone/>
              <a:defRPr sz="868">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
        <p:nvSpPr>
          <p:cNvPr id="20" name="TextBox 19"/>
          <p:cNvSpPr txBox="1"/>
          <p:nvPr/>
        </p:nvSpPr>
        <p:spPr>
          <a:xfrm>
            <a:off x="335987" y="526919"/>
            <a:ext cx="377984" cy="389851"/>
          </a:xfrm>
          <a:prstGeom prst="rect">
            <a:avLst/>
          </a:prstGeom>
        </p:spPr>
        <p:txBody>
          <a:bodyPr vert="horz" lIns="56698" tIns="28349" rIns="56698" bIns="28349" rtlCol="0" anchor="ctr">
            <a:noAutofit/>
          </a:bodyPr>
          <a:lstStyle/>
          <a:p>
            <a:pPr lvl="0"/>
            <a:r>
              <a:rPr lang="en-US" sz="4961"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5514130" y="1924371"/>
            <a:ext cx="377984" cy="389851"/>
          </a:xfrm>
          <a:prstGeom prst="rect">
            <a:avLst/>
          </a:prstGeom>
        </p:spPr>
        <p:txBody>
          <a:bodyPr vert="horz" lIns="56698" tIns="28349" rIns="56698" bIns="28349" rtlCol="0" anchor="ctr">
            <a:noAutofit/>
          </a:bodyPr>
          <a:lstStyle/>
          <a:p>
            <a:pPr lvl="0"/>
            <a:r>
              <a:rPr lang="en-US" sz="4961" baseline="0" dirty="0">
                <a:ln w="3175" cmpd="sng">
                  <a:noFill/>
                </a:ln>
                <a:solidFill>
                  <a:schemeClr val="accent1">
                    <a:lumMod val="60000"/>
                    <a:lumOff val="40000"/>
                  </a:schemeClr>
                </a:solidFill>
                <a:latin typeface="Arial"/>
              </a:rPr>
              <a:t>”</a:t>
            </a:r>
            <a:endParaRPr lang="en-US" sz="868" dirty="0">
              <a:solidFill>
                <a:schemeClr val="accent1">
                  <a:lumMod val="60000"/>
                  <a:lumOff val="40000"/>
                </a:schemeClr>
              </a:solidFill>
              <a:latin typeface="Arial"/>
            </a:endParaRPr>
          </a:p>
        </p:txBody>
      </p:sp>
    </p:spTree>
    <p:extLst>
      <p:ext uri="{BB962C8B-B14F-4D97-AF65-F5344CB8AC3E}">
        <p14:creationId xmlns:p14="http://schemas.microsoft.com/office/powerpoint/2010/main" val="22518812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419983" y="1287992"/>
            <a:ext cx="5330382" cy="1730307"/>
          </a:xfrm>
        </p:spPr>
        <p:txBody>
          <a:bodyPr anchor="b">
            <a:normAutofit/>
          </a:bodyPr>
          <a:lstStyle>
            <a:lvl1pPr algn="l">
              <a:defRPr sz="2728" b="0" cap="none"/>
            </a:lvl1pPr>
          </a:lstStyle>
          <a:p>
            <a:r>
              <a:rPr lang="pt-BR"/>
              <a:t>Clique para editar o título Mestre</a:t>
            </a:r>
            <a:endParaRPr lang="en-US" dirty="0"/>
          </a:p>
        </p:txBody>
      </p:sp>
      <p:sp>
        <p:nvSpPr>
          <p:cNvPr id="3" name="Text Placeholder 2"/>
          <p:cNvSpPr>
            <a:spLocks noGrp="1"/>
          </p:cNvSpPr>
          <p:nvPr>
            <p:ph type="body" idx="1"/>
          </p:nvPr>
        </p:nvSpPr>
        <p:spPr>
          <a:xfrm>
            <a:off x="419983" y="3018299"/>
            <a:ext cx="5330382" cy="1009276"/>
          </a:xfrm>
        </p:spPr>
        <p:txBody>
          <a:bodyPr anchor="t">
            <a:normAutofit/>
          </a:bodyPr>
          <a:lstStyle>
            <a:lvl1pPr marL="0" indent="0" algn="l">
              <a:buNone/>
              <a:defRPr sz="1116">
                <a:solidFill>
                  <a:schemeClr val="tx1">
                    <a:lumMod val="75000"/>
                    <a:lumOff val="25000"/>
                  </a:schemeClr>
                </a:solidFill>
              </a:defRPr>
            </a:lvl1pPr>
            <a:lvl2pPr marL="283510" indent="0">
              <a:buNone/>
              <a:defRPr sz="1116">
                <a:solidFill>
                  <a:schemeClr val="tx1">
                    <a:tint val="75000"/>
                  </a:schemeClr>
                </a:solidFill>
              </a:defRPr>
            </a:lvl2pPr>
            <a:lvl3pPr marL="567019" indent="0">
              <a:buNone/>
              <a:defRPr sz="992">
                <a:solidFill>
                  <a:schemeClr val="tx1">
                    <a:tint val="75000"/>
                  </a:schemeClr>
                </a:solidFill>
              </a:defRPr>
            </a:lvl3pPr>
            <a:lvl4pPr marL="850529" indent="0">
              <a:buNone/>
              <a:defRPr sz="868">
                <a:solidFill>
                  <a:schemeClr val="tx1">
                    <a:tint val="75000"/>
                  </a:schemeClr>
                </a:solidFill>
              </a:defRPr>
            </a:lvl4pPr>
            <a:lvl5pPr marL="1134039" indent="0">
              <a:buNone/>
              <a:defRPr sz="868">
                <a:solidFill>
                  <a:schemeClr val="tx1">
                    <a:tint val="75000"/>
                  </a:schemeClr>
                </a:solidFill>
              </a:defRPr>
            </a:lvl5pPr>
            <a:lvl6pPr marL="1417549" indent="0">
              <a:buNone/>
              <a:defRPr sz="868">
                <a:solidFill>
                  <a:schemeClr val="tx1">
                    <a:tint val="75000"/>
                  </a:schemeClr>
                </a:solidFill>
              </a:defRPr>
            </a:lvl6pPr>
            <a:lvl7pPr marL="1701058" indent="0">
              <a:buNone/>
              <a:defRPr sz="868">
                <a:solidFill>
                  <a:schemeClr val="tx1">
                    <a:tint val="75000"/>
                  </a:schemeClr>
                </a:solidFill>
              </a:defRPr>
            </a:lvl7pPr>
            <a:lvl8pPr marL="1984568" indent="0">
              <a:buNone/>
              <a:defRPr sz="868">
                <a:solidFill>
                  <a:schemeClr val="tx1">
                    <a:tint val="75000"/>
                  </a:schemeClr>
                </a:solidFill>
              </a:defRPr>
            </a:lvl8pPr>
            <a:lvl9pPr marL="2268078" indent="0">
              <a:buNone/>
              <a:defRPr sz="868">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179479603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577475" y="406400"/>
            <a:ext cx="5018785" cy="2015067"/>
          </a:xfrm>
        </p:spPr>
        <p:txBody>
          <a:bodyPr anchor="ctr">
            <a:normAutofit/>
          </a:bodyPr>
          <a:lstStyle>
            <a:lvl1pPr algn="l">
              <a:defRPr sz="2728"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419981" y="2675467"/>
            <a:ext cx="5330383" cy="342832"/>
          </a:xfrm>
        </p:spPr>
        <p:txBody>
          <a:bodyPr anchor="b">
            <a:noAutofit/>
          </a:bodyPr>
          <a:lstStyle>
            <a:lvl1pPr marL="0" indent="0">
              <a:buFontTx/>
              <a:buNone/>
              <a:defRPr sz="1488">
                <a:solidFill>
                  <a:schemeClr val="tx1">
                    <a:lumMod val="75000"/>
                    <a:lumOff val="25000"/>
                  </a:schemeClr>
                </a:solidFill>
              </a:defRPr>
            </a:lvl1pPr>
            <a:lvl2pPr marL="283510" indent="0">
              <a:buFontTx/>
              <a:buNone/>
              <a:defRPr/>
            </a:lvl2pPr>
            <a:lvl3pPr marL="567019" indent="0">
              <a:buFontTx/>
              <a:buNone/>
              <a:defRPr/>
            </a:lvl3pPr>
            <a:lvl4pPr marL="850529" indent="0">
              <a:buFontTx/>
              <a:buNone/>
              <a:defRPr/>
            </a:lvl4pPr>
            <a:lvl5pPr marL="1134039"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419983" y="3018299"/>
            <a:ext cx="5330382" cy="1009276"/>
          </a:xfrm>
        </p:spPr>
        <p:txBody>
          <a:bodyPr anchor="t">
            <a:normAutofit/>
          </a:bodyPr>
          <a:lstStyle>
            <a:lvl1pPr marL="0" indent="0" algn="l">
              <a:buNone/>
              <a:defRPr sz="1116">
                <a:solidFill>
                  <a:schemeClr val="tx1">
                    <a:lumMod val="50000"/>
                    <a:lumOff val="50000"/>
                  </a:schemeClr>
                </a:solidFill>
              </a:defRPr>
            </a:lvl1pPr>
            <a:lvl2pPr marL="283510" indent="0">
              <a:buNone/>
              <a:defRPr sz="1116">
                <a:solidFill>
                  <a:schemeClr val="tx1">
                    <a:tint val="75000"/>
                  </a:schemeClr>
                </a:solidFill>
              </a:defRPr>
            </a:lvl2pPr>
            <a:lvl3pPr marL="567019" indent="0">
              <a:buNone/>
              <a:defRPr sz="992">
                <a:solidFill>
                  <a:schemeClr val="tx1">
                    <a:tint val="75000"/>
                  </a:schemeClr>
                </a:solidFill>
              </a:defRPr>
            </a:lvl3pPr>
            <a:lvl4pPr marL="850529" indent="0">
              <a:buNone/>
              <a:defRPr sz="868">
                <a:solidFill>
                  <a:schemeClr val="tx1">
                    <a:tint val="75000"/>
                  </a:schemeClr>
                </a:solidFill>
              </a:defRPr>
            </a:lvl4pPr>
            <a:lvl5pPr marL="1134039" indent="0">
              <a:buNone/>
              <a:defRPr sz="868">
                <a:solidFill>
                  <a:schemeClr val="tx1">
                    <a:tint val="75000"/>
                  </a:schemeClr>
                </a:solidFill>
              </a:defRPr>
            </a:lvl5pPr>
            <a:lvl6pPr marL="1417549" indent="0">
              <a:buNone/>
              <a:defRPr sz="868">
                <a:solidFill>
                  <a:schemeClr val="tx1">
                    <a:tint val="75000"/>
                  </a:schemeClr>
                </a:solidFill>
              </a:defRPr>
            </a:lvl6pPr>
            <a:lvl7pPr marL="1701058" indent="0">
              <a:buNone/>
              <a:defRPr sz="868">
                <a:solidFill>
                  <a:schemeClr val="tx1">
                    <a:tint val="75000"/>
                  </a:schemeClr>
                </a:solidFill>
              </a:defRPr>
            </a:lvl7pPr>
            <a:lvl8pPr marL="1984568" indent="0">
              <a:buNone/>
              <a:defRPr sz="868">
                <a:solidFill>
                  <a:schemeClr val="tx1">
                    <a:tint val="75000"/>
                  </a:schemeClr>
                </a:solidFill>
              </a:defRPr>
            </a:lvl8pPr>
            <a:lvl9pPr marL="2268078" indent="0">
              <a:buNone/>
              <a:defRPr sz="868">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
        <p:nvSpPr>
          <p:cNvPr id="24" name="TextBox 23"/>
          <p:cNvSpPr txBox="1"/>
          <p:nvPr/>
        </p:nvSpPr>
        <p:spPr>
          <a:xfrm>
            <a:off x="335987" y="526919"/>
            <a:ext cx="377984" cy="389851"/>
          </a:xfrm>
          <a:prstGeom prst="rect">
            <a:avLst/>
          </a:prstGeom>
        </p:spPr>
        <p:txBody>
          <a:bodyPr vert="horz" lIns="56698" tIns="28349" rIns="56698" bIns="28349" rtlCol="0" anchor="ctr">
            <a:noAutofit/>
          </a:bodyPr>
          <a:lstStyle/>
          <a:p>
            <a:pPr lvl="0"/>
            <a:r>
              <a:rPr lang="en-US" sz="4961"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514130" y="1924371"/>
            <a:ext cx="377984" cy="389851"/>
          </a:xfrm>
          <a:prstGeom prst="rect">
            <a:avLst/>
          </a:prstGeom>
        </p:spPr>
        <p:txBody>
          <a:bodyPr vert="horz" lIns="56698" tIns="28349" rIns="56698" bIns="28349" rtlCol="0" anchor="ctr">
            <a:noAutofit/>
          </a:bodyPr>
          <a:lstStyle/>
          <a:p>
            <a:pPr lvl="0"/>
            <a:r>
              <a:rPr lang="en-US" sz="4961"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9842593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425231" y="406400"/>
            <a:ext cx="5325133" cy="2015067"/>
          </a:xfrm>
        </p:spPr>
        <p:txBody>
          <a:bodyPr anchor="ctr">
            <a:normAutofit/>
          </a:bodyPr>
          <a:lstStyle>
            <a:lvl1pPr algn="l">
              <a:defRPr sz="2728"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419981" y="2675467"/>
            <a:ext cx="5330383" cy="342832"/>
          </a:xfrm>
        </p:spPr>
        <p:txBody>
          <a:bodyPr anchor="b">
            <a:noAutofit/>
          </a:bodyPr>
          <a:lstStyle>
            <a:lvl1pPr marL="0" indent="0">
              <a:buFontTx/>
              <a:buNone/>
              <a:defRPr sz="1488">
                <a:solidFill>
                  <a:schemeClr val="accent1"/>
                </a:solidFill>
              </a:defRPr>
            </a:lvl1pPr>
            <a:lvl2pPr marL="283510" indent="0">
              <a:buFontTx/>
              <a:buNone/>
              <a:defRPr/>
            </a:lvl2pPr>
            <a:lvl3pPr marL="567019" indent="0">
              <a:buFontTx/>
              <a:buNone/>
              <a:defRPr/>
            </a:lvl3pPr>
            <a:lvl4pPr marL="850529" indent="0">
              <a:buFontTx/>
              <a:buNone/>
              <a:defRPr/>
            </a:lvl4pPr>
            <a:lvl5pPr marL="1134039"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419983" y="3018299"/>
            <a:ext cx="5330382" cy="1009276"/>
          </a:xfrm>
        </p:spPr>
        <p:txBody>
          <a:bodyPr anchor="t">
            <a:normAutofit/>
          </a:bodyPr>
          <a:lstStyle>
            <a:lvl1pPr marL="0" indent="0" algn="l">
              <a:buNone/>
              <a:defRPr sz="1116">
                <a:solidFill>
                  <a:schemeClr val="tx1">
                    <a:lumMod val="50000"/>
                    <a:lumOff val="50000"/>
                  </a:schemeClr>
                </a:solidFill>
              </a:defRPr>
            </a:lvl1pPr>
            <a:lvl2pPr marL="283510" indent="0">
              <a:buNone/>
              <a:defRPr sz="1116">
                <a:solidFill>
                  <a:schemeClr val="tx1">
                    <a:tint val="75000"/>
                  </a:schemeClr>
                </a:solidFill>
              </a:defRPr>
            </a:lvl2pPr>
            <a:lvl3pPr marL="567019" indent="0">
              <a:buNone/>
              <a:defRPr sz="992">
                <a:solidFill>
                  <a:schemeClr val="tx1">
                    <a:tint val="75000"/>
                  </a:schemeClr>
                </a:solidFill>
              </a:defRPr>
            </a:lvl3pPr>
            <a:lvl4pPr marL="850529" indent="0">
              <a:buNone/>
              <a:defRPr sz="868">
                <a:solidFill>
                  <a:schemeClr val="tx1">
                    <a:tint val="75000"/>
                  </a:schemeClr>
                </a:solidFill>
              </a:defRPr>
            </a:lvl4pPr>
            <a:lvl5pPr marL="1134039" indent="0">
              <a:buNone/>
              <a:defRPr sz="868">
                <a:solidFill>
                  <a:schemeClr val="tx1">
                    <a:tint val="75000"/>
                  </a:schemeClr>
                </a:solidFill>
              </a:defRPr>
            </a:lvl5pPr>
            <a:lvl6pPr marL="1417549" indent="0">
              <a:buNone/>
              <a:defRPr sz="868">
                <a:solidFill>
                  <a:schemeClr val="tx1">
                    <a:tint val="75000"/>
                  </a:schemeClr>
                </a:solidFill>
              </a:defRPr>
            </a:lvl6pPr>
            <a:lvl7pPr marL="1701058" indent="0">
              <a:buNone/>
              <a:defRPr sz="868">
                <a:solidFill>
                  <a:schemeClr val="tx1">
                    <a:tint val="75000"/>
                  </a:schemeClr>
                </a:solidFill>
              </a:defRPr>
            </a:lvl7pPr>
            <a:lvl8pPr marL="1984568" indent="0">
              <a:buNone/>
              <a:defRPr sz="868">
                <a:solidFill>
                  <a:schemeClr val="tx1">
                    <a:tint val="75000"/>
                  </a:schemeClr>
                </a:solidFill>
              </a:defRPr>
            </a:lvl8pPr>
            <a:lvl9pPr marL="2268078" indent="0">
              <a:buNone/>
              <a:defRPr sz="868">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66017636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205524762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40372" y="406400"/>
            <a:ext cx="809009" cy="350096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419983" y="406400"/>
            <a:ext cx="4377661" cy="350096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143235722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32"/>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247186797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19983" y="1800578"/>
            <a:ext cx="5330382" cy="1217721"/>
          </a:xfrm>
        </p:spPr>
        <p:txBody>
          <a:bodyPr anchor="b"/>
          <a:lstStyle>
            <a:lvl1pPr algn="l">
              <a:defRPr sz="2480" b="0" cap="none"/>
            </a:lvl1pPr>
          </a:lstStyle>
          <a:p>
            <a:r>
              <a:rPr lang="pt-BR"/>
              <a:t>Clique para editar o título Mestre</a:t>
            </a:r>
            <a:endParaRPr lang="en-US" dirty="0"/>
          </a:p>
        </p:txBody>
      </p:sp>
      <p:sp>
        <p:nvSpPr>
          <p:cNvPr id="3" name="Text Placeholder 2"/>
          <p:cNvSpPr>
            <a:spLocks noGrp="1"/>
          </p:cNvSpPr>
          <p:nvPr>
            <p:ph type="body" idx="1"/>
          </p:nvPr>
        </p:nvSpPr>
        <p:spPr>
          <a:xfrm>
            <a:off x="419983" y="3018299"/>
            <a:ext cx="5330382" cy="573600"/>
          </a:xfrm>
        </p:spPr>
        <p:txBody>
          <a:bodyPr anchor="t"/>
          <a:lstStyle>
            <a:lvl1pPr marL="0" indent="0" algn="l">
              <a:buNone/>
              <a:defRPr sz="1240">
                <a:solidFill>
                  <a:schemeClr val="tx1">
                    <a:lumMod val="50000"/>
                    <a:lumOff val="50000"/>
                  </a:schemeClr>
                </a:solidFill>
              </a:defRPr>
            </a:lvl1pPr>
            <a:lvl2pPr marL="283510" indent="0">
              <a:buNone/>
              <a:defRPr sz="1116">
                <a:solidFill>
                  <a:schemeClr val="tx1">
                    <a:tint val="75000"/>
                  </a:schemeClr>
                </a:solidFill>
              </a:defRPr>
            </a:lvl2pPr>
            <a:lvl3pPr marL="567019" indent="0">
              <a:buNone/>
              <a:defRPr sz="992">
                <a:solidFill>
                  <a:schemeClr val="tx1">
                    <a:tint val="75000"/>
                  </a:schemeClr>
                </a:solidFill>
              </a:defRPr>
            </a:lvl3pPr>
            <a:lvl4pPr marL="850529" indent="0">
              <a:buNone/>
              <a:defRPr sz="868">
                <a:solidFill>
                  <a:schemeClr val="tx1">
                    <a:tint val="75000"/>
                  </a:schemeClr>
                </a:solidFill>
              </a:defRPr>
            </a:lvl4pPr>
            <a:lvl5pPr marL="1134039" indent="0">
              <a:buNone/>
              <a:defRPr sz="868">
                <a:solidFill>
                  <a:schemeClr val="tx1">
                    <a:tint val="75000"/>
                  </a:schemeClr>
                </a:solidFill>
              </a:defRPr>
            </a:lvl5pPr>
            <a:lvl6pPr marL="1417549" indent="0">
              <a:buNone/>
              <a:defRPr sz="868">
                <a:solidFill>
                  <a:schemeClr val="tx1">
                    <a:tint val="75000"/>
                  </a:schemeClr>
                </a:solidFill>
              </a:defRPr>
            </a:lvl6pPr>
            <a:lvl7pPr marL="1701058" indent="0">
              <a:buNone/>
              <a:defRPr sz="868">
                <a:solidFill>
                  <a:schemeClr val="tx1">
                    <a:tint val="75000"/>
                  </a:schemeClr>
                </a:solidFill>
              </a:defRPr>
            </a:lvl7pPr>
            <a:lvl8pPr marL="1984568" indent="0">
              <a:buNone/>
              <a:defRPr sz="868">
                <a:solidFill>
                  <a:schemeClr val="tx1">
                    <a:tint val="75000"/>
                  </a:schemeClr>
                </a:solidFill>
              </a:defRPr>
            </a:lvl8pPr>
            <a:lvl9pPr marL="2268078" indent="0">
              <a:buNone/>
              <a:defRPr sz="868">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145974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19982" y="1440393"/>
            <a:ext cx="2594320" cy="258718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156047" y="1440393"/>
            <a:ext cx="2594319" cy="258718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596005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418998" y="1440655"/>
            <a:ext cx="2595304" cy="384175"/>
          </a:xfrm>
        </p:spPr>
        <p:txBody>
          <a:bodyPr anchor="b">
            <a:noAutofit/>
          </a:bodyPr>
          <a:lstStyle>
            <a:lvl1pPr marL="0" indent="0">
              <a:buNone/>
              <a:defRPr sz="1488" b="0"/>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lang="pt-BR"/>
              <a:t>Clique para editar os estilos de texto Mestres</a:t>
            </a:r>
          </a:p>
        </p:txBody>
      </p:sp>
      <p:sp>
        <p:nvSpPr>
          <p:cNvPr id="4" name="Content Placeholder 3"/>
          <p:cNvSpPr>
            <a:spLocks noGrp="1"/>
          </p:cNvSpPr>
          <p:nvPr>
            <p:ph sz="half" idx="2"/>
          </p:nvPr>
        </p:nvSpPr>
        <p:spPr>
          <a:xfrm>
            <a:off x="418998" y="1824830"/>
            <a:ext cx="2595304" cy="2202745"/>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155063" y="1440655"/>
            <a:ext cx="2595301" cy="384175"/>
          </a:xfrm>
        </p:spPr>
        <p:txBody>
          <a:bodyPr anchor="b">
            <a:noAutofit/>
          </a:bodyPr>
          <a:lstStyle>
            <a:lvl1pPr marL="0" indent="0">
              <a:buNone/>
              <a:defRPr sz="1488" b="0"/>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lang="pt-BR"/>
              <a:t>Clique para editar os estilos de texto Mestres</a:t>
            </a:r>
          </a:p>
        </p:txBody>
      </p:sp>
      <p:sp>
        <p:nvSpPr>
          <p:cNvPr id="6" name="Content Placeholder 5"/>
          <p:cNvSpPr>
            <a:spLocks noGrp="1"/>
          </p:cNvSpPr>
          <p:nvPr>
            <p:ph sz="quarter" idx="4"/>
          </p:nvPr>
        </p:nvSpPr>
        <p:spPr>
          <a:xfrm>
            <a:off x="3155063" y="1824830"/>
            <a:ext cx="2595301" cy="2202745"/>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2783930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419982" y="406400"/>
            <a:ext cx="5330382" cy="880533"/>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211145571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372765379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19982" y="999069"/>
            <a:ext cx="2390008" cy="852311"/>
          </a:xfrm>
        </p:spPr>
        <p:txBody>
          <a:bodyPr anchor="b">
            <a:normAutofit/>
          </a:bodyPr>
          <a:lstStyle>
            <a:lvl1pPr>
              <a:defRPr sz="1240"/>
            </a:lvl1pPr>
          </a:lstStyle>
          <a:p>
            <a:r>
              <a:rPr lang="pt-BR"/>
              <a:t>Clique para editar o título Mestre</a:t>
            </a:r>
            <a:endParaRPr lang="en-US" dirty="0"/>
          </a:p>
        </p:txBody>
      </p:sp>
      <p:sp>
        <p:nvSpPr>
          <p:cNvPr id="3" name="Content Placeholder 2"/>
          <p:cNvSpPr>
            <a:spLocks noGrp="1"/>
          </p:cNvSpPr>
          <p:nvPr>
            <p:ph idx="1"/>
          </p:nvPr>
        </p:nvSpPr>
        <p:spPr>
          <a:xfrm>
            <a:off x="2951734" y="343283"/>
            <a:ext cx="2798631" cy="3684291"/>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19982" y="1851380"/>
            <a:ext cx="2390008" cy="1722966"/>
          </a:xfrm>
        </p:spPr>
        <p:txBody>
          <a:bodyPr>
            <a:normAutofit/>
          </a:bodyPr>
          <a:lstStyle>
            <a:lvl1pPr marL="0" indent="0">
              <a:buNone/>
              <a:defRPr sz="868"/>
            </a:lvl1pPr>
            <a:lvl2pPr marL="283425" indent="0">
              <a:buNone/>
              <a:defRPr sz="868"/>
            </a:lvl2pPr>
            <a:lvl3pPr marL="566850" indent="0">
              <a:buNone/>
              <a:defRPr sz="744"/>
            </a:lvl3pPr>
            <a:lvl4pPr marL="850274" indent="0">
              <a:buNone/>
              <a:defRPr sz="620"/>
            </a:lvl4pPr>
            <a:lvl5pPr marL="1133698" indent="0">
              <a:buNone/>
              <a:defRPr sz="620"/>
            </a:lvl5pPr>
            <a:lvl6pPr marL="1417123" indent="0">
              <a:buNone/>
              <a:defRPr sz="620"/>
            </a:lvl6pPr>
            <a:lvl7pPr marL="1700548" indent="0">
              <a:buNone/>
              <a:defRPr sz="620"/>
            </a:lvl7pPr>
            <a:lvl8pPr marL="1983973" indent="0">
              <a:buNone/>
              <a:defRPr sz="620"/>
            </a:lvl8pPr>
            <a:lvl9pPr marL="2267398" indent="0">
              <a:buNone/>
              <a:defRPr sz="62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2273450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19983" y="3200400"/>
            <a:ext cx="5330381" cy="377825"/>
          </a:xfrm>
        </p:spPr>
        <p:txBody>
          <a:bodyPr anchor="b">
            <a:normAutofit/>
          </a:bodyPr>
          <a:lstStyle>
            <a:lvl1pPr algn="l">
              <a:defRPr sz="1488"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419982" y="406400"/>
            <a:ext cx="5330382" cy="2563812"/>
          </a:xfrm>
        </p:spPr>
        <p:txBody>
          <a:bodyPr anchor="t">
            <a:normAutofit/>
          </a:bodyPr>
          <a:lstStyle>
            <a:lvl1pPr marL="0" indent="0" algn="ctr">
              <a:buNone/>
              <a:defRPr sz="992"/>
            </a:lvl1pPr>
            <a:lvl2pPr marL="283510" indent="0">
              <a:buNone/>
              <a:defRPr sz="992"/>
            </a:lvl2pPr>
            <a:lvl3pPr marL="567019" indent="0">
              <a:buNone/>
              <a:defRPr sz="992"/>
            </a:lvl3pPr>
            <a:lvl4pPr marL="850529" indent="0">
              <a:buNone/>
              <a:defRPr sz="992"/>
            </a:lvl4pPr>
            <a:lvl5pPr marL="1134039" indent="0">
              <a:buNone/>
              <a:defRPr sz="992"/>
            </a:lvl5pPr>
            <a:lvl6pPr marL="1417549" indent="0">
              <a:buNone/>
              <a:defRPr sz="992"/>
            </a:lvl6pPr>
            <a:lvl7pPr marL="1701058" indent="0">
              <a:buNone/>
              <a:defRPr sz="992"/>
            </a:lvl7pPr>
            <a:lvl8pPr marL="1984568" indent="0">
              <a:buNone/>
              <a:defRPr sz="992"/>
            </a:lvl8pPr>
            <a:lvl9pPr marL="2268078" indent="0">
              <a:buNone/>
              <a:defRPr sz="992"/>
            </a:lvl9pPr>
          </a:lstStyle>
          <a:p>
            <a:r>
              <a:rPr lang="pt-BR"/>
              <a:t>Clique no ícone para adicionar uma imagem</a:t>
            </a:r>
            <a:endParaRPr lang="en-US" dirty="0"/>
          </a:p>
        </p:txBody>
      </p:sp>
      <p:sp>
        <p:nvSpPr>
          <p:cNvPr id="4" name="Text Placeholder 3"/>
          <p:cNvSpPr>
            <a:spLocks noGrp="1"/>
          </p:cNvSpPr>
          <p:nvPr>
            <p:ph type="body" sz="half" idx="2"/>
          </p:nvPr>
        </p:nvSpPr>
        <p:spPr>
          <a:xfrm>
            <a:off x="419983" y="3578226"/>
            <a:ext cx="5330381" cy="449349"/>
          </a:xfrm>
        </p:spPr>
        <p:txBody>
          <a:bodyPr>
            <a:normAutofit/>
          </a:bodyPr>
          <a:lstStyle>
            <a:lvl1pPr marL="0" indent="0">
              <a:buNone/>
              <a:defRPr sz="744"/>
            </a:lvl1pPr>
            <a:lvl2pPr marL="283510" indent="0">
              <a:buNone/>
              <a:defRPr sz="744"/>
            </a:lvl2pPr>
            <a:lvl3pPr marL="567019" indent="0">
              <a:buNone/>
              <a:defRPr sz="620"/>
            </a:lvl3pPr>
            <a:lvl4pPr marL="850529" indent="0">
              <a:buNone/>
              <a:defRPr sz="558"/>
            </a:lvl4pPr>
            <a:lvl5pPr marL="1134039" indent="0">
              <a:buNone/>
              <a:defRPr sz="558"/>
            </a:lvl5pPr>
            <a:lvl6pPr marL="1417549" indent="0">
              <a:buNone/>
              <a:defRPr sz="558"/>
            </a:lvl6pPr>
            <a:lvl7pPr marL="1701058" indent="0">
              <a:buNone/>
              <a:defRPr sz="558"/>
            </a:lvl7pPr>
            <a:lvl8pPr marL="1984568" indent="0">
              <a:buNone/>
              <a:defRPr sz="558"/>
            </a:lvl8pPr>
            <a:lvl9pPr marL="2268078" indent="0">
              <a:buNone/>
              <a:defRPr sz="558"/>
            </a:lvl9pPr>
          </a:lstStyle>
          <a:p>
            <a:pPr lvl="0"/>
            <a:r>
              <a:rPr lang="pt-BR"/>
              <a:t>Clique para editar os estilos de texto Mestres</a:t>
            </a:r>
          </a:p>
        </p:txBody>
      </p:sp>
      <p:sp>
        <p:nvSpPr>
          <p:cNvPr id="5" name="Date Placeholder 4"/>
          <p:cNvSpPr>
            <a:spLocks noGrp="1"/>
          </p:cNvSpPr>
          <p:nvPr>
            <p:ph type="dt" sz="half" idx="10"/>
          </p:nvPr>
        </p:nvSpPr>
        <p:spPr/>
        <p:txBody>
          <a:bodyPr/>
          <a:lstStyle/>
          <a:p>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301670628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5645"/>
            <a:ext cx="7559675" cy="4577645"/>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19982" y="406400"/>
            <a:ext cx="5330382" cy="880533"/>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419982" y="1440393"/>
            <a:ext cx="5330382" cy="2587182"/>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467558" y="4027575"/>
            <a:ext cx="565450" cy="243417"/>
          </a:xfrm>
          <a:prstGeom prst="rect">
            <a:avLst/>
          </a:prstGeom>
        </p:spPr>
        <p:txBody>
          <a:bodyPr vert="horz" lIns="91440" tIns="45720" rIns="91440" bIns="45720" rtlCol="0" anchor="ctr"/>
          <a:lstStyle>
            <a:lvl1pPr algn="r">
              <a:defRPr sz="558">
                <a:solidFill>
                  <a:schemeClr val="tx1">
                    <a:tint val="75000"/>
                  </a:schemeClr>
                </a:solidFill>
              </a:defRPr>
            </a:lvl1pPr>
          </a:lstStyle>
          <a:p>
            <a:endParaRPr lang="pt-BR"/>
          </a:p>
        </p:txBody>
      </p:sp>
      <p:sp>
        <p:nvSpPr>
          <p:cNvPr id="5" name="Footer Placeholder 4"/>
          <p:cNvSpPr>
            <a:spLocks noGrp="1"/>
          </p:cNvSpPr>
          <p:nvPr>
            <p:ph type="ftr" sz="quarter" idx="3"/>
          </p:nvPr>
        </p:nvSpPr>
        <p:spPr>
          <a:xfrm>
            <a:off x="419983" y="4027575"/>
            <a:ext cx="3904847" cy="243417"/>
          </a:xfrm>
          <a:prstGeom prst="rect">
            <a:avLst/>
          </a:prstGeom>
        </p:spPr>
        <p:txBody>
          <a:bodyPr vert="horz" lIns="91440" tIns="45720" rIns="91440" bIns="45720" rtlCol="0" anchor="ctr"/>
          <a:lstStyle>
            <a:lvl1pPr algn="l">
              <a:defRPr sz="558">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5326659" y="4027575"/>
            <a:ext cx="423706" cy="243417"/>
          </a:xfrm>
          <a:prstGeom prst="rect">
            <a:avLst/>
          </a:prstGeom>
        </p:spPr>
        <p:txBody>
          <a:bodyPr vert="horz" lIns="91440" tIns="45720" rIns="91440" bIns="45720" rtlCol="0" anchor="ctr"/>
          <a:lstStyle>
            <a:lvl1pPr algn="r">
              <a:defRPr sz="558">
                <a:solidFill>
                  <a:schemeClr val="accent1"/>
                </a:solidFill>
              </a:defRPr>
            </a:lvl1p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6179150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283510" rtl="0" eaLnBrk="1" latinLnBrk="0" hangingPunct="1">
        <a:spcBef>
          <a:spcPct val="0"/>
        </a:spcBef>
        <a:buNone/>
        <a:defRPr sz="2232"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2632" indent="-212632" algn="l" defTabSz="283510" rtl="0" eaLnBrk="1" latinLnBrk="0" hangingPunct="1">
        <a:spcBef>
          <a:spcPts val="620"/>
        </a:spcBef>
        <a:spcAft>
          <a:spcPts val="0"/>
        </a:spcAft>
        <a:buClr>
          <a:schemeClr val="accent1"/>
        </a:buClr>
        <a:buSzPct val="80000"/>
        <a:buFont typeface="Wingdings 3" charset="2"/>
        <a:buChar char=""/>
        <a:defRPr sz="1116" kern="1200">
          <a:solidFill>
            <a:schemeClr val="tx1">
              <a:lumMod val="75000"/>
              <a:lumOff val="25000"/>
            </a:schemeClr>
          </a:solidFill>
          <a:latin typeface="+mn-lt"/>
          <a:ea typeface="+mn-ea"/>
          <a:cs typeface="+mn-cs"/>
        </a:defRPr>
      </a:lvl1pPr>
      <a:lvl2pPr marL="460703" indent="-177194" algn="l" defTabSz="283510" rtl="0" eaLnBrk="1" latinLnBrk="0" hangingPunct="1">
        <a:spcBef>
          <a:spcPts val="620"/>
        </a:spcBef>
        <a:spcAft>
          <a:spcPts val="0"/>
        </a:spcAft>
        <a:buClr>
          <a:schemeClr val="accent1"/>
        </a:buClr>
        <a:buSzPct val="80000"/>
        <a:buFont typeface="Wingdings 3" charset="2"/>
        <a:buChar char=""/>
        <a:defRPr sz="992" kern="1200">
          <a:solidFill>
            <a:schemeClr val="tx1">
              <a:lumMod val="75000"/>
              <a:lumOff val="25000"/>
            </a:schemeClr>
          </a:solidFill>
          <a:latin typeface="+mn-lt"/>
          <a:ea typeface="+mn-ea"/>
          <a:cs typeface="+mn-cs"/>
        </a:defRPr>
      </a:lvl2pPr>
      <a:lvl3pPr marL="708774" indent="-141755" algn="l" defTabSz="283510" rtl="0" eaLnBrk="1" latinLnBrk="0" hangingPunct="1">
        <a:spcBef>
          <a:spcPts val="620"/>
        </a:spcBef>
        <a:spcAft>
          <a:spcPts val="0"/>
        </a:spcAft>
        <a:buClr>
          <a:schemeClr val="accent1"/>
        </a:buClr>
        <a:buSzPct val="80000"/>
        <a:buFont typeface="Wingdings 3" charset="2"/>
        <a:buChar char=""/>
        <a:defRPr sz="868" kern="1200">
          <a:solidFill>
            <a:schemeClr val="tx1">
              <a:lumMod val="75000"/>
              <a:lumOff val="25000"/>
            </a:schemeClr>
          </a:solidFill>
          <a:latin typeface="+mn-lt"/>
          <a:ea typeface="+mn-ea"/>
          <a:cs typeface="+mn-cs"/>
        </a:defRPr>
      </a:lvl3pPr>
      <a:lvl4pPr marL="992284" indent="-141755" algn="l" defTabSz="283510" rtl="0" eaLnBrk="1" latinLnBrk="0" hangingPunct="1">
        <a:spcBef>
          <a:spcPts val="620"/>
        </a:spcBef>
        <a:spcAft>
          <a:spcPts val="0"/>
        </a:spcAft>
        <a:buClr>
          <a:schemeClr val="accent1"/>
        </a:buClr>
        <a:buSzPct val="80000"/>
        <a:buFont typeface="Wingdings 3" charset="2"/>
        <a:buChar char=""/>
        <a:defRPr sz="744" kern="1200">
          <a:solidFill>
            <a:schemeClr val="tx1">
              <a:lumMod val="75000"/>
              <a:lumOff val="25000"/>
            </a:schemeClr>
          </a:solidFill>
          <a:latin typeface="+mn-lt"/>
          <a:ea typeface="+mn-ea"/>
          <a:cs typeface="+mn-cs"/>
        </a:defRPr>
      </a:lvl4pPr>
      <a:lvl5pPr marL="1275794" indent="-141755" algn="l" defTabSz="283510" rtl="0" eaLnBrk="1" latinLnBrk="0" hangingPunct="1">
        <a:spcBef>
          <a:spcPts val="620"/>
        </a:spcBef>
        <a:spcAft>
          <a:spcPts val="0"/>
        </a:spcAft>
        <a:buClr>
          <a:schemeClr val="accent1"/>
        </a:buClr>
        <a:buSzPct val="80000"/>
        <a:buFont typeface="Wingdings 3" charset="2"/>
        <a:buChar char=""/>
        <a:defRPr sz="744" kern="1200">
          <a:solidFill>
            <a:schemeClr val="tx1">
              <a:lumMod val="75000"/>
              <a:lumOff val="25000"/>
            </a:schemeClr>
          </a:solidFill>
          <a:latin typeface="+mn-lt"/>
          <a:ea typeface="+mn-ea"/>
          <a:cs typeface="+mn-cs"/>
        </a:defRPr>
      </a:lvl5pPr>
      <a:lvl6pPr marL="1559303" indent="-141755" algn="l" defTabSz="283510" rtl="0" eaLnBrk="1" latinLnBrk="0" hangingPunct="1">
        <a:spcBef>
          <a:spcPts val="620"/>
        </a:spcBef>
        <a:spcAft>
          <a:spcPts val="0"/>
        </a:spcAft>
        <a:buClr>
          <a:schemeClr val="accent1"/>
        </a:buClr>
        <a:buSzPct val="80000"/>
        <a:buFont typeface="Wingdings 3" charset="2"/>
        <a:buChar char=""/>
        <a:defRPr sz="744" kern="1200">
          <a:solidFill>
            <a:schemeClr val="tx1">
              <a:lumMod val="75000"/>
              <a:lumOff val="25000"/>
            </a:schemeClr>
          </a:solidFill>
          <a:latin typeface="+mn-lt"/>
          <a:ea typeface="+mn-ea"/>
          <a:cs typeface="+mn-cs"/>
        </a:defRPr>
      </a:lvl6pPr>
      <a:lvl7pPr marL="1842813" indent="-141755" algn="l" defTabSz="283510" rtl="0" eaLnBrk="1" latinLnBrk="0" hangingPunct="1">
        <a:spcBef>
          <a:spcPts val="620"/>
        </a:spcBef>
        <a:spcAft>
          <a:spcPts val="0"/>
        </a:spcAft>
        <a:buClr>
          <a:schemeClr val="accent1"/>
        </a:buClr>
        <a:buSzPct val="80000"/>
        <a:buFont typeface="Wingdings 3" charset="2"/>
        <a:buChar char=""/>
        <a:defRPr sz="744" kern="1200">
          <a:solidFill>
            <a:schemeClr val="tx1">
              <a:lumMod val="75000"/>
              <a:lumOff val="25000"/>
            </a:schemeClr>
          </a:solidFill>
          <a:latin typeface="+mn-lt"/>
          <a:ea typeface="+mn-ea"/>
          <a:cs typeface="+mn-cs"/>
        </a:defRPr>
      </a:lvl7pPr>
      <a:lvl8pPr marL="2126323" indent="-141755" algn="l" defTabSz="283510" rtl="0" eaLnBrk="1" latinLnBrk="0" hangingPunct="1">
        <a:spcBef>
          <a:spcPts val="620"/>
        </a:spcBef>
        <a:spcAft>
          <a:spcPts val="0"/>
        </a:spcAft>
        <a:buClr>
          <a:schemeClr val="accent1"/>
        </a:buClr>
        <a:buSzPct val="80000"/>
        <a:buFont typeface="Wingdings 3" charset="2"/>
        <a:buChar char=""/>
        <a:defRPr sz="744" kern="1200">
          <a:solidFill>
            <a:schemeClr val="tx1">
              <a:lumMod val="75000"/>
              <a:lumOff val="25000"/>
            </a:schemeClr>
          </a:solidFill>
          <a:latin typeface="+mn-lt"/>
          <a:ea typeface="+mn-ea"/>
          <a:cs typeface="+mn-cs"/>
        </a:defRPr>
      </a:lvl8pPr>
      <a:lvl9pPr marL="2409833" indent="-141755" algn="l" defTabSz="283510" rtl="0" eaLnBrk="1" latinLnBrk="0" hangingPunct="1">
        <a:spcBef>
          <a:spcPts val="620"/>
        </a:spcBef>
        <a:spcAft>
          <a:spcPts val="0"/>
        </a:spcAft>
        <a:buClr>
          <a:schemeClr val="accent1"/>
        </a:buClr>
        <a:buSzPct val="80000"/>
        <a:buFont typeface="Wingdings 3" charset="2"/>
        <a:buChar char=""/>
        <a:defRPr sz="744" kern="1200">
          <a:solidFill>
            <a:schemeClr val="tx1">
              <a:lumMod val="75000"/>
              <a:lumOff val="25000"/>
            </a:schemeClr>
          </a:solidFill>
          <a:latin typeface="+mn-lt"/>
          <a:ea typeface="+mn-ea"/>
          <a:cs typeface="+mn-cs"/>
        </a:defRPr>
      </a:lvl9pPr>
    </p:bodyStyle>
    <p:otherStyle>
      <a:defPPr>
        <a:defRPr lang="en-US"/>
      </a:defPPr>
      <a:lvl1pPr marL="0" algn="l" defTabSz="283510" rtl="0" eaLnBrk="1" latinLnBrk="0" hangingPunct="1">
        <a:defRPr sz="1116" kern="1200">
          <a:solidFill>
            <a:schemeClr val="tx1"/>
          </a:solidFill>
          <a:latin typeface="+mn-lt"/>
          <a:ea typeface="+mn-ea"/>
          <a:cs typeface="+mn-cs"/>
        </a:defRPr>
      </a:lvl1pPr>
      <a:lvl2pPr marL="283510" algn="l" defTabSz="283510" rtl="0" eaLnBrk="1" latinLnBrk="0" hangingPunct="1">
        <a:defRPr sz="1116" kern="1200">
          <a:solidFill>
            <a:schemeClr val="tx1"/>
          </a:solidFill>
          <a:latin typeface="+mn-lt"/>
          <a:ea typeface="+mn-ea"/>
          <a:cs typeface="+mn-cs"/>
        </a:defRPr>
      </a:lvl2pPr>
      <a:lvl3pPr marL="567019" algn="l" defTabSz="283510" rtl="0" eaLnBrk="1" latinLnBrk="0" hangingPunct="1">
        <a:defRPr sz="1116" kern="1200">
          <a:solidFill>
            <a:schemeClr val="tx1"/>
          </a:solidFill>
          <a:latin typeface="+mn-lt"/>
          <a:ea typeface="+mn-ea"/>
          <a:cs typeface="+mn-cs"/>
        </a:defRPr>
      </a:lvl3pPr>
      <a:lvl4pPr marL="850529" algn="l" defTabSz="283510" rtl="0" eaLnBrk="1" latinLnBrk="0" hangingPunct="1">
        <a:defRPr sz="1116" kern="1200">
          <a:solidFill>
            <a:schemeClr val="tx1"/>
          </a:solidFill>
          <a:latin typeface="+mn-lt"/>
          <a:ea typeface="+mn-ea"/>
          <a:cs typeface="+mn-cs"/>
        </a:defRPr>
      </a:lvl4pPr>
      <a:lvl5pPr marL="1134039" algn="l" defTabSz="283510" rtl="0" eaLnBrk="1" latinLnBrk="0" hangingPunct="1">
        <a:defRPr sz="1116" kern="1200">
          <a:solidFill>
            <a:schemeClr val="tx1"/>
          </a:solidFill>
          <a:latin typeface="+mn-lt"/>
          <a:ea typeface="+mn-ea"/>
          <a:cs typeface="+mn-cs"/>
        </a:defRPr>
      </a:lvl5pPr>
      <a:lvl6pPr marL="1417549" algn="l" defTabSz="283510" rtl="0" eaLnBrk="1" latinLnBrk="0" hangingPunct="1">
        <a:defRPr sz="1116" kern="1200">
          <a:solidFill>
            <a:schemeClr val="tx1"/>
          </a:solidFill>
          <a:latin typeface="+mn-lt"/>
          <a:ea typeface="+mn-ea"/>
          <a:cs typeface="+mn-cs"/>
        </a:defRPr>
      </a:lvl6pPr>
      <a:lvl7pPr marL="1701058" algn="l" defTabSz="283510" rtl="0" eaLnBrk="1" latinLnBrk="0" hangingPunct="1">
        <a:defRPr sz="1116" kern="1200">
          <a:solidFill>
            <a:schemeClr val="tx1"/>
          </a:solidFill>
          <a:latin typeface="+mn-lt"/>
          <a:ea typeface="+mn-ea"/>
          <a:cs typeface="+mn-cs"/>
        </a:defRPr>
      </a:lvl7pPr>
      <a:lvl8pPr marL="1984568" algn="l" defTabSz="283510" rtl="0" eaLnBrk="1" latinLnBrk="0" hangingPunct="1">
        <a:defRPr sz="1116" kern="1200">
          <a:solidFill>
            <a:schemeClr val="tx1"/>
          </a:solidFill>
          <a:latin typeface="+mn-lt"/>
          <a:ea typeface="+mn-ea"/>
          <a:cs typeface="+mn-cs"/>
        </a:defRPr>
      </a:lvl8pPr>
      <a:lvl9pPr marL="2268078" algn="l" defTabSz="283510"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drocampos@yahoo.com.b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p:nvPr/>
        </p:nvSpPr>
        <p:spPr>
          <a:xfrm>
            <a:off x="347083" y="1371311"/>
            <a:ext cx="4290429" cy="1419279"/>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chemeClr val="dk1"/>
              </a:buClr>
              <a:buSzPts val="1200"/>
              <a:buFont typeface="Arial"/>
              <a:buNone/>
            </a:pPr>
            <a:endParaRPr sz="1200" b="0" i="0" u="none" strike="noStrike" cap="none" dirty="0">
              <a:solidFill>
                <a:srgbClr val="002060"/>
              </a:solidFill>
              <a:latin typeface="Arial"/>
              <a:ea typeface="Arial"/>
              <a:cs typeface="Arial"/>
              <a:sym typeface="Arial"/>
            </a:endParaRPr>
          </a:p>
        </p:txBody>
      </p:sp>
      <p:sp>
        <p:nvSpPr>
          <p:cNvPr id="86" name="Google Shape;86;p1"/>
          <p:cNvSpPr txBox="1"/>
          <p:nvPr/>
        </p:nvSpPr>
        <p:spPr>
          <a:xfrm>
            <a:off x="1447565" y="1532965"/>
            <a:ext cx="4883104" cy="2492188"/>
          </a:xfrm>
          <a:prstGeom prst="rect">
            <a:avLst/>
          </a:prstGeom>
          <a:noFill/>
          <a:ln>
            <a:noFill/>
          </a:ln>
        </p:spPr>
        <p:txBody>
          <a:bodyPr spcFirstLastPara="1" wrap="square" lIns="91425" tIns="45700" rIns="91425" bIns="45700" anchor="t" anchorCtr="0">
            <a:normAutofit fontScale="70000" lnSpcReduction="20000"/>
          </a:bodyPr>
          <a:lstStyle/>
          <a:p>
            <a:pPr algn="ctr">
              <a:lnSpc>
                <a:spcPct val="107000"/>
              </a:lnSpc>
              <a:spcAft>
                <a:spcPts val="800"/>
              </a:spcAft>
            </a:pPr>
            <a:r>
              <a:rPr lang="pt-BR" sz="2600" b="1" kern="100" dirty="0">
                <a:effectLst/>
                <a:latin typeface="Calibri" panose="020F0502020204030204" pitchFamily="34" charset="0"/>
                <a:ea typeface="Calibri" panose="020F0502020204030204" pitchFamily="34" charset="0"/>
                <a:cs typeface="Times New Roman" panose="02020603050405020304" pitchFamily="18" charset="0"/>
              </a:rPr>
              <a:t>PLANO DE GESTÃO ESCOLAR 2024-2027</a:t>
            </a:r>
          </a:p>
          <a:p>
            <a:pPr>
              <a:lnSpc>
                <a:spcPct val="107000"/>
              </a:lnSpc>
              <a:spcAft>
                <a:spcPts val="800"/>
              </a:spcAft>
            </a:pPr>
            <a:r>
              <a:rPr lang="pt-BR" sz="2100" kern="100" dirty="0">
                <a:effectLst/>
                <a:latin typeface="Calibri" panose="020F0502020204030204" pitchFamily="34" charset="0"/>
                <a:ea typeface="Calibri" panose="020F0502020204030204" pitchFamily="34" charset="0"/>
                <a:cs typeface="Times New Roman" panose="02020603050405020304" pitchFamily="18" charset="0"/>
              </a:rPr>
              <a:t> Nome da Escola: Escola Reunida Municipal Pedro Ivo Campos</a:t>
            </a:r>
          </a:p>
          <a:p>
            <a:pPr>
              <a:lnSpc>
                <a:spcPct val="107000"/>
              </a:lnSpc>
              <a:spcAft>
                <a:spcPts val="800"/>
              </a:spcAft>
            </a:pPr>
            <a:r>
              <a:rPr lang="pt-BR" sz="2100" kern="100" dirty="0">
                <a:effectLst/>
                <a:latin typeface="Calibri" panose="020F0502020204030204" pitchFamily="34" charset="0"/>
                <a:ea typeface="Calibri" panose="020F0502020204030204" pitchFamily="34" charset="0"/>
                <a:cs typeface="Times New Roman" panose="02020603050405020304" pitchFamily="18" charset="0"/>
              </a:rPr>
              <a:t>Endereço: Rua das Palmeiras, n 520</a:t>
            </a:r>
          </a:p>
          <a:p>
            <a:pPr>
              <a:lnSpc>
                <a:spcPct val="107000"/>
              </a:lnSpc>
              <a:spcAft>
                <a:spcPts val="800"/>
              </a:spcAft>
            </a:pPr>
            <a:r>
              <a:rPr lang="pt-BR" sz="2100" kern="100" dirty="0">
                <a:effectLst/>
                <a:latin typeface="Calibri" panose="020F0502020204030204" pitchFamily="34" charset="0"/>
                <a:ea typeface="Calibri" panose="020F0502020204030204" pitchFamily="34" charset="0"/>
                <a:cs typeface="Times New Roman" panose="02020603050405020304" pitchFamily="18" charset="0"/>
              </a:rPr>
              <a:t>Município: </a:t>
            </a:r>
            <a:r>
              <a:rPr lang="pt-BR" sz="2100" kern="100" dirty="0" err="1">
                <a:effectLst/>
                <a:latin typeface="Calibri" panose="020F0502020204030204" pitchFamily="34" charset="0"/>
                <a:ea typeface="Calibri" panose="020F0502020204030204" pitchFamily="34" charset="0"/>
                <a:cs typeface="Times New Roman" panose="02020603050405020304" pitchFamily="18" charset="0"/>
              </a:rPr>
              <a:t>Caibi</a:t>
            </a:r>
            <a:r>
              <a:rPr lang="pt-BR" sz="2100" kern="100" dirty="0">
                <a:effectLst/>
                <a:latin typeface="Calibri" panose="020F0502020204030204" pitchFamily="34" charset="0"/>
                <a:ea typeface="Calibri" panose="020F0502020204030204" pitchFamily="34" charset="0"/>
                <a:cs typeface="Times New Roman" panose="02020603050405020304" pitchFamily="18" charset="0"/>
              </a:rPr>
              <a:t>, SC</a:t>
            </a:r>
          </a:p>
          <a:p>
            <a:pPr>
              <a:lnSpc>
                <a:spcPct val="107000"/>
              </a:lnSpc>
              <a:spcAft>
                <a:spcPts val="800"/>
              </a:spcAft>
            </a:pPr>
            <a:r>
              <a:rPr lang="pt-BR" sz="2100" kern="100" dirty="0">
                <a:effectLst/>
                <a:latin typeface="Calibri" panose="020F0502020204030204" pitchFamily="34" charset="0"/>
                <a:ea typeface="Calibri" panose="020F0502020204030204" pitchFamily="34" charset="0"/>
                <a:cs typeface="Times New Roman" panose="02020603050405020304" pitchFamily="18" charset="0"/>
              </a:rPr>
              <a:t>Telefone: (49) 3648-0008 Whatzapp (49) 99151-9716</a:t>
            </a:r>
          </a:p>
          <a:p>
            <a:pPr>
              <a:lnSpc>
                <a:spcPct val="107000"/>
              </a:lnSpc>
              <a:spcAft>
                <a:spcPts val="800"/>
              </a:spcAft>
            </a:pPr>
            <a:r>
              <a:rPr lang="pt-BR" sz="2100" kern="100" dirty="0">
                <a:effectLst/>
                <a:latin typeface="Calibri" panose="020F0502020204030204" pitchFamily="34" charset="0"/>
                <a:ea typeface="Calibri" panose="020F0502020204030204" pitchFamily="34" charset="0"/>
                <a:cs typeface="Times New Roman" panose="02020603050405020304" pitchFamily="18" charset="0"/>
              </a:rPr>
              <a:t>E-mail: </a:t>
            </a:r>
            <a:r>
              <a:rPr lang="pt-BR" sz="21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pdrocampos@yahoo.com.br</a:t>
            </a:r>
            <a:endParaRPr lang="pt-BR" sz="2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20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87" name="Google Shape;87;p1"/>
          <p:cNvSpPr/>
          <p:nvPr/>
        </p:nvSpPr>
        <p:spPr>
          <a:xfrm>
            <a:off x="2492298" y="3855244"/>
            <a:ext cx="1510990" cy="443551"/>
          </a:xfrm>
          <a:prstGeom prst="rect">
            <a:avLst/>
          </a:prstGeom>
          <a:solidFill>
            <a:srgbClr val="FEFEF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417" b="0" i="0" u="none" strike="noStrike" cap="none">
              <a:solidFill>
                <a:schemeClr val="lt1"/>
              </a:solidFill>
              <a:latin typeface="Calibri"/>
              <a:ea typeface="Calibri"/>
              <a:cs typeface="Calibri"/>
              <a:sym typeface="Calibri"/>
            </a:endParaRPr>
          </a:p>
        </p:txBody>
      </p:sp>
      <p:sp>
        <p:nvSpPr>
          <p:cNvPr id="6" name="CaixaDeTexto 5">
            <a:extLst>
              <a:ext uri="{FF2B5EF4-FFF2-40B4-BE49-F238E27FC236}">
                <a16:creationId xmlns:a16="http://schemas.microsoft.com/office/drawing/2014/main" id="{4F6F0133-BC6B-34C1-72BF-6E48CC75559E}"/>
              </a:ext>
            </a:extLst>
          </p:cNvPr>
          <p:cNvSpPr txBox="1"/>
          <p:nvPr/>
        </p:nvSpPr>
        <p:spPr>
          <a:xfrm>
            <a:off x="2304996" y="383298"/>
            <a:ext cx="4025673" cy="838948"/>
          </a:xfrm>
          <a:prstGeom prst="rect">
            <a:avLst/>
          </a:prstGeom>
          <a:noFill/>
        </p:spPr>
        <p:txBody>
          <a:bodyPr wrap="square">
            <a:spAutoFit/>
          </a:bodyPr>
          <a:lstStyle/>
          <a:p>
            <a:pPr>
              <a:lnSpc>
                <a:spcPct val="107000"/>
              </a:lnSpc>
              <a:spcAft>
                <a:spcPts val="800"/>
              </a:spcAft>
            </a:pPr>
            <a:r>
              <a:rPr lang="pt-BR" sz="2000" kern="100" dirty="0">
                <a:effectLst/>
                <a:latin typeface="Calibri" panose="020F0502020204030204" pitchFamily="34" charset="0"/>
                <a:ea typeface="Calibri" panose="020F0502020204030204" pitchFamily="34" charset="0"/>
                <a:cs typeface="Calibri" panose="020F0502020204030204" pitchFamily="34" charset="0"/>
              </a:rPr>
              <a:t>ESTADO DE SANTA CATARINA</a:t>
            </a:r>
            <a:endParaRPr lang="pt-BR"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2000" kern="100" dirty="0">
                <a:effectLst/>
                <a:latin typeface="Calibri" panose="020F0502020204030204" pitchFamily="34" charset="0"/>
                <a:ea typeface="Calibri" panose="020F0502020204030204" pitchFamily="34" charset="0"/>
                <a:cs typeface="Calibri" panose="020F0502020204030204" pitchFamily="34" charset="0"/>
              </a:rPr>
              <a:t>PREFEITURA MUNICIPAL DE CAIBI</a:t>
            </a:r>
            <a:endParaRPr lang="pt-BR"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Imagem 7">
            <a:extLst>
              <a:ext uri="{FF2B5EF4-FFF2-40B4-BE49-F238E27FC236}">
                <a16:creationId xmlns:a16="http://schemas.microsoft.com/office/drawing/2014/main" id="{CF3E7295-9406-5B5C-9940-FF8584E55A6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51558" y="328670"/>
            <a:ext cx="844159" cy="71885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4294967295"/>
          </p:nvPr>
        </p:nvSpPr>
        <p:spPr>
          <a:xfrm>
            <a:off x="259976" y="1208648"/>
            <a:ext cx="6521450" cy="2900362"/>
          </a:xfrm>
        </p:spPr>
        <p:txBody>
          <a:bodyPr>
            <a:normAutofit/>
          </a:bodyPr>
          <a:lstStyle/>
          <a:p>
            <a:pPr marL="118364" indent="0">
              <a:buNone/>
            </a:pPr>
            <a:r>
              <a:rPr lang="pt-BR" sz="1500" dirty="0">
                <a:latin typeface="Calibri" panose="020F0502020204030204" pitchFamily="34" charset="0"/>
                <a:cs typeface="Calibri" panose="020F0502020204030204" pitchFamily="34" charset="0"/>
              </a:rPr>
              <a:t>As Primeiras professoras, Jandira Lopes (efetiva) 1ª série, Rita Terezinha </a:t>
            </a:r>
            <a:r>
              <a:rPr lang="pt-BR" sz="1500" dirty="0" err="1">
                <a:latin typeface="Calibri" panose="020F0502020204030204" pitchFamily="34" charset="0"/>
                <a:cs typeface="Calibri" panose="020F0502020204030204" pitchFamily="34" charset="0"/>
              </a:rPr>
              <a:t>Fazolo</a:t>
            </a:r>
            <a:r>
              <a:rPr lang="pt-BR" sz="1500" dirty="0">
                <a:latin typeface="Calibri" panose="020F0502020204030204" pitchFamily="34" charset="0"/>
                <a:cs typeface="Calibri" panose="020F0502020204030204" pitchFamily="34" charset="0"/>
              </a:rPr>
              <a:t> (efetiva) 2ª série e Helena </a:t>
            </a:r>
            <a:r>
              <a:rPr lang="pt-BR" sz="1500" dirty="0" err="1">
                <a:latin typeface="Calibri" panose="020F0502020204030204" pitchFamily="34" charset="0"/>
                <a:cs typeface="Calibri" panose="020F0502020204030204" pitchFamily="34" charset="0"/>
              </a:rPr>
              <a:t>Mazutti</a:t>
            </a:r>
            <a:r>
              <a:rPr lang="pt-BR" sz="1500" dirty="0">
                <a:latin typeface="Calibri" panose="020F0502020204030204" pitchFamily="34" charset="0"/>
                <a:cs typeface="Calibri" panose="020F0502020204030204" pitchFamily="34" charset="0"/>
              </a:rPr>
              <a:t> (</a:t>
            </a:r>
            <a:r>
              <a:rPr lang="pt-BR" sz="1500" dirty="0" err="1">
                <a:latin typeface="Calibri" panose="020F0502020204030204" pitchFamily="34" charset="0"/>
                <a:cs typeface="Calibri" panose="020F0502020204030204" pitchFamily="34" charset="0"/>
              </a:rPr>
              <a:t>act</a:t>
            </a:r>
            <a:r>
              <a:rPr lang="pt-BR" sz="1500" dirty="0">
                <a:latin typeface="Calibri" panose="020F0502020204030204" pitchFamily="34" charset="0"/>
                <a:cs typeface="Calibri" panose="020F0502020204030204" pitchFamily="34" charset="0"/>
              </a:rPr>
              <a:t>) 1ª série, tiveram o desafio e também o privilégio de contribuir na construção desse espaço enquanto processo de Ensino e Aprendizagem, tendo apoio do Departamento Municipal de Educação no pedagógico com a Professora </a:t>
            </a:r>
            <a:r>
              <a:rPr lang="pt-BR" sz="1500" dirty="0" err="1">
                <a:latin typeface="Calibri" panose="020F0502020204030204" pitchFamily="34" charset="0"/>
                <a:cs typeface="Calibri" panose="020F0502020204030204" pitchFamily="34" charset="0"/>
              </a:rPr>
              <a:t>Mariluci</a:t>
            </a:r>
            <a:r>
              <a:rPr lang="pt-BR" sz="1500" dirty="0">
                <a:latin typeface="Calibri" panose="020F0502020204030204" pitchFamily="34" charset="0"/>
                <a:cs typeface="Calibri" panose="020F0502020204030204" pitchFamily="34" charset="0"/>
              </a:rPr>
              <a:t> Rossato. </a:t>
            </a:r>
          </a:p>
          <a:p>
            <a:pPr marL="118364" indent="0">
              <a:buNone/>
            </a:pPr>
            <a:r>
              <a:rPr lang="pt-BR" sz="1500" dirty="0">
                <a:latin typeface="Calibri" panose="020F0502020204030204" pitchFamily="34" charset="0"/>
                <a:cs typeface="Calibri" panose="020F0502020204030204" pitchFamily="34" charset="0"/>
              </a:rPr>
              <a:t>No ano de 1994, iniciou-se a construção da primeira ala do prédio escolar, contendo 3 salas de aula, banheiros, cozinha e sala para direção, sendo que as atividades no local iniciaram no ano de 1995. </a:t>
            </a:r>
          </a:p>
          <a:p>
            <a:endParaRPr lang="pt-BR" dirty="0"/>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6758" y="319434"/>
            <a:ext cx="844159" cy="718854"/>
          </a:xfrm>
          <a:prstGeom prst="rect">
            <a:avLst/>
          </a:prstGeom>
          <a:noFill/>
          <a:ln>
            <a:noFill/>
          </a:ln>
        </p:spPr>
      </p:pic>
    </p:spTree>
    <p:extLst>
      <p:ext uri="{BB962C8B-B14F-4D97-AF65-F5344CB8AC3E}">
        <p14:creationId xmlns:p14="http://schemas.microsoft.com/office/powerpoint/2010/main" val="2939728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4294967295"/>
          </p:nvPr>
        </p:nvSpPr>
        <p:spPr>
          <a:xfrm>
            <a:off x="519112" y="1097626"/>
            <a:ext cx="6521450" cy="3173413"/>
          </a:xfrm>
        </p:spPr>
        <p:txBody>
          <a:bodyPr>
            <a:normAutofit/>
          </a:bodyPr>
          <a:lstStyle/>
          <a:p>
            <a:pPr marL="118364" indent="0">
              <a:buNone/>
            </a:pPr>
            <a:r>
              <a:rPr lang="pt-BR" sz="1500" dirty="0">
                <a:latin typeface="Calibri" panose="020F0502020204030204" pitchFamily="34" charset="0"/>
                <a:cs typeface="Calibri" panose="020F0502020204030204" pitchFamily="34" charset="0"/>
              </a:rPr>
              <a:t>Diante da demanda, e através da mobilização da APP, Professores e Direção no ano de 1999 iniciou-se a ampliação da escola, onde foram construídas a área coberta, 4 salas de aula, auditório, refeitório, novos banheiros, sala para professores e direção. Com a referida ampliação iniciou-se a Nucleação da Escola, sendo que as Escolas Isoladas das comunidades de Santo Antônio, São José, Linha Gloria, Linha Gaúcha, Rosário, São Domingos, Ponte de Pedra, Linha </a:t>
            </a:r>
            <a:r>
              <a:rPr lang="pt-BR" sz="1500" dirty="0" err="1">
                <a:latin typeface="Calibri" panose="020F0502020204030204" pitchFamily="34" charset="0"/>
                <a:cs typeface="Calibri" panose="020F0502020204030204" pitchFamily="34" charset="0"/>
              </a:rPr>
              <a:t>Pelisser</a:t>
            </a:r>
            <a:r>
              <a:rPr lang="pt-BR" sz="1500" dirty="0">
                <a:latin typeface="Calibri" panose="020F0502020204030204" pitchFamily="34" charset="0"/>
                <a:cs typeface="Calibri" panose="020F0502020204030204" pitchFamily="34" charset="0"/>
              </a:rPr>
              <a:t> e Salete foram transferidos alunos e professores para esta Escola. </a:t>
            </a:r>
          </a:p>
          <a:p>
            <a:pPr marL="118364" indent="0">
              <a:buNone/>
            </a:pPr>
            <a:r>
              <a:rPr lang="pt-BR" sz="1500" dirty="0">
                <a:latin typeface="Calibri" panose="020F0502020204030204" pitchFamily="34" charset="0"/>
                <a:cs typeface="Calibri" panose="020F0502020204030204" pitchFamily="34" charset="0"/>
              </a:rPr>
              <a:t>A nucleação foi um trabalho que exigiu muito cuidado e determinação, pois aumentou significativamente o número de alunos na Escola tornando-se um espaço de convivências, experiências e realidades diversificadas, o que contribuiu muito com o progresso da Escola. </a:t>
            </a:r>
          </a:p>
          <a:p>
            <a:endParaRPr lang="pt-BR" dirty="0"/>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3631" y="300961"/>
            <a:ext cx="844159" cy="718854"/>
          </a:xfrm>
          <a:prstGeom prst="rect">
            <a:avLst/>
          </a:prstGeom>
          <a:noFill/>
          <a:ln>
            <a:noFill/>
          </a:ln>
        </p:spPr>
      </p:pic>
    </p:spTree>
    <p:extLst>
      <p:ext uri="{BB962C8B-B14F-4D97-AF65-F5344CB8AC3E}">
        <p14:creationId xmlns:p14="http://schemas.microsoft.com/office/powerpoint/2010/main" val="3899650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Texto 4"/>
          <p:cNvSpPr>
            <a:spLocks noGrp="1"/>
          </p:cNvSpPr>
          <p:nvPr>
            <p:ph type="body" idx="4294967295"/>
          </p:nvPr>
        </p:nvSpPr>
        <p:spPr>
          <a:xfrm>
            <a:off x="215153" y="1263650"/>
            <a:ext cx="6521450" cy="2900363"/>
          </a:xfrm>
        </p:spPr>
        <p:txBody>
          <a:bodyPr>
            <a:normAutofit/>
          </a:bodyPr>
          <a:lstStyle/>
          <a:p>
            <a:pPr marL="118364" indent="0">
              <a:buNone/>
            </a:pPr>
            <a:r>
              <a:rPr lang="pt-BR" sz="1500" dirty="0">
                <a:latin typeface="Calibri" panose="020F0502020204030204" pitchFamily="34" charset="0"/>
                <a:cs typeface="Calibri" panose="020F0502020204030204" pitchFamily="34" charset="0"/>
              </a:rPr>
              <a:t>No ano de 2010, implantou-se o Sistema de Ensino Aprende Brasil, da Editora Positivo, sistema apostilado de ensino, onde também foi implantado as aulas de inglês. </a:t>
            </a:r>
          </a:p>
          <a:p>
            <a:pPr marL="118364" indent="0">
              <a:buNone/>
            </a:pPr>
            <a:r>
              <a:rPr lang="pt-BR" sz="1500" dirty="0">
                <a:latin typeface="Calibri" panose="020F0502020204030204" pitchFamily="34" charset="0"/>
                <a:cs typeface="Calibri" panose="020F0502020204030204" pitchFamily="34" charset="0"/>
              </a:rPr>
              <a:t>No ano de 2012, numa parceria entre estado e município ocorreu a construção da quadra coberta em anexo a escola. Esta parceria deu-se em função da municipalização da educação infantil, sendo os recursos do estado uma contrapartida. </a:t>
            </a:r>
          </a:p>
          <a:p>
            <a:pPr marL="118364" indent="0">
              <a:buNone/>
            </a:pPr>
            <a:r>
              <a:rPr lang="pt-BR" sz="1500" dirty="0">
                <a:latin typeface="Calibri" panose="020F0502020204030204" pitchFamily="34" charset="0"/>
                <a:cs typeface="Calibri" panose="020F0502020204030204" pitchFamily="34" charset="0"/>
              </a:rPr>
              <a:t>A utilização do Sistema de Ensino Aprende Brasil encerrou-se em 2017.</a:t>
            </a:r>
          </a:p>
          <a:p>
            <a:endParaRPr lang="pt-BR" dirty="0"/>
          </a:p>
        </p:txBody>
      </p:sp>
      <p:pic>
        <p:nvPicPr>
          <p:cNvPr id="6" name="Imagem 5">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1413" y="282489"/>
            <a:ext cx="844159" cy="718854"/>
          </a:xfrm>
          <a:prstGeom prst="rect">
            <a:avLst/>
          </a:prstGeom>
          <a:noFill/>
          <a:ln>
            <a:noFill/>
          </a:ln>
        </p:spPr>
      </p:pic>
    </p:spTree>
    <p:extLst>
      <p:ext uri="{BB962C8B-B14F-4D97-AF65-F5344CB8AC3E}">
        <p14:creationId xmlns:p14="http://schemas.microsoft.com/office/powerpoint/2010/main" val="3471089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4294967295"/>
          </p:nvPr>
        </p:nvSpPr>
        <p:spPr>
          <a:xfrm>
            <a:off x="384276" y="1193613"/>
            <a:ext cx="6521450" cy="2900363"/>
          </a:xfrm>
        </p:spPr>
        <p:txBody>
          <a:bodyPr>
            <a:normAutofit/>
          </a:bodyPr>
          <a:lstStyle/>
          <a:p>
            <a:pPr marL="118364" indent="0">
              <a:lnSpc>
                <a:spcPct val="110000"/>
              </a:lnSpc>
              <a:buNone/>
            </a:pPr>
            <a:r>
              <a:rPr lang="pt-BR" sz="1500" dirty="0">
                <a:latin typeface="Calibri" panose="020F0502020204030204" pitchFamily="34" charset="0"/>
                <a:cs typeface="Calibri" panose="020F0502020204030204" pitchFamily="34" charset="0"/>
              </a:rPr>
              <a:t>Durante o ano de 2020, o município de </a:t>
            </a:r>
            <a:r>
              <a:rPr lang="pt-BR" sz="1500" dirty="0" err="1">
                <a:latin typeface="Calibri" panose="020F0502020204030204" pitchFamily="34" charset="0"/>
                <a:cs typeface="Calibri" panose="020F0502020204030204" pitchFamily="34" charset="0"/>
              </a:rPr>
              <a:t>Caibi</a:t>
            </a:r>
            <a:r>
              <a:rPr lang="pt-BR" sz="1500" dirty="0">
                <a:latin typeface="Calibri" panose="020F0502020204030204" pitchFamily="34" charset="0"/>
                <a:cs typeface="Calibri" panose="020F0502020204030204" pitchFamily="34" charset="0"/>
              </a:rPr>
              <a:t> SC, respeitou o Decreto N° 509 de 17 de março de 2020, em que as aulas no território catarinense ficariam suspensas, em decorrência da pandemia do COVID- 19, por trinta dias a partir da data em questão. O munícipio considerou recesso escolar do dia 18 de março a 01 de abril de 2020, neste período, reuniões e discussões intensas foram realizadas para eleger um regime de atividades não presencial, de imediato e eficaz para todas as escolas municipais.</a:t>
            </a:r>
          </a:p>
          <a:p>
            <a:endParaRPr lang="pt-BR" dirty="0"/>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5641" y="345786"/>
            <a:ext cx="844159" cy="718854"/>
          </a:xfrm>
          <a:prstGeom prst="rect">
            <a:avLst/>
          </a:prstGeom>
          <a:noFill/>
          <a:ln>
            <a:noFill/>
          </a:ln>
        </p:spPr>
      </p:pic>
    </p:spTree>
    <p:extLst>
      <p:ext uri="{BB962C8B-B14F-4D97-AF65-F5344CB8AC3E}">
        <p14:creationId xmlns:p14="http://schemas.microsoft.com/office/powerpoint/2010/main" val="4266747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4294967295"/>
          </p:nvPr>
        </p:nvSpPr>
        <p:spPr>
          <a:xfrm>
            <a:off x="519112" y="960901"/>
            <a:ext cx="6521450" cy="3497262"/>
          </a:xfrm>
        </p:spPr>
        <p:txBody>
          <a:bodyPr>
            <a:normAutofit/>
          </a:bodyPr>
          <a:lstStyle/>
          <a:p>
            <a:pPr marL="118364" indent="0">
              <a:buNone/>
            </a:pPr>
            <a:r>
              <a:rPr lang="pt-BR" sz="1500" dirty="0">
                <a:latin typeface="Calibri" panose="020F0502020204030204" pitchFamily="34" charset="0"/>
                <a:cs typeface="Calibri" panose="020F0502020204030204" pitchFamily="34" charset="0"/>
              </a:rPr>
              <a:t>Para tanto, gestores escolares realizaram pesquisa com famílias por telefone, e muitas vezes indo à campo quando necessário para identificar tecnologias mais comuns entre as famílias. Após a pesquisa, o WhatsApp, foi a ferramenta mais comum entre as famílias, demais receberiam atividades impressas sem prejuízos de conteúdo. Com isso, foi elaborado a Resolução CME N°001 de 30 de março de 2020, que ficou organizada a forma de planejamento, envio, retorno e arquivamento das atividades dos alunos da Rede Municipal de Ensino de </a:t>
            </a:r>
            <a:r>
              <a:rPr lang="pt-BR" sz="1500" dirty="0" err="1">
                <a:latin typeface="Calibri" panose="020F0502020204030204" pitchFamily="34" charset="0"/>
                <a:cs typeface="Calibri" panose="020F0502020204030204" pitchFamily="34" charset="0"/>
              </a:rPr>
              <a:t>Caibi</a:t>
            </a:r>
            <a:r>
              <a:rPr lang="pt-BR" sz="1500" dirty="0">
                <a:latin typeface="Calibri" panose="020F0502020204030204" pitchFamily="34" charset="0"/>
                <a:cs typeface="Calibri" panose="020F0502020204030204" pitchFamily="34" charset="0"/>
              </a:rPr>
              <a:t>, SC, para fins de cumprimento da carga horária do ano letivo de 2020. Foram organizados grupos, com cada turma de cada escola, através de WhatsApp e capacitações para os professores via google Meet. Então durante o ano de 2020, o ensino precisou ser remoto, as escolas municipais juntamente com gestão, professores e família, fizeram o possível para que as crianças tivessem acesso ao ensino.</a:t>
            </a:r>
          </a:p>
          <a:p>
            <a:endParaRPr lang="pt-BR" dirty="0"/>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2746" y="242047"/>
            <a:ext cx="844159" cy="718854"/>
          </a:xfrm>
          <a:prstGeom prst="rect">
            <a:avLst/>
          </a:prstGeom>
          <a:noFill/>
          <a:ln>
            <a:noFill/>
          </a:ln>
        </p:spPr>
      </p:pic>
    </p:spTree>
    <p:extLst>
      <p:ext uri="{BB962C8B-B14F-4D97-AF65-F5344CB8AC3E}">
        <p14:creationId xmlns:p14="http://schemas.microsoft.com/office/powerpoint/2010/main" val="4258829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4294967295"/>
          </p:nvPr>
        </p:nvSpPr>
        <p:spPr>
          <a:xfrm>
            <a:off x="242047" y="1324494"/>
            <a:ext cx="6521450" cy="2900363"/>
          </a:xfrm>
        </p:spPr>
        <p:txBody>
          <a:bodyPr/>
          <a:lstStyle/>
          <a:p>
            <a:pPr marL="118364" indent="0">
              <a:buNone/>
            </a:pPr>
            <a:r>
              <a:rPr lang="pt-BR" sz="1500" dirty="0">
                <a:latin typeface="Calibri" panose="020F0502020204030204" pitchFamily="34" charset="0"/>
                <a:cs typeface="Calibri" panose="020F0502020204030204" pitchFamily="34" charset="0"/>
              </a:rPr>
              <a:t>No decorrer do ano de 2020, iniciou-se uma ampliação do espaço físico da escola com a construção do refeitório e da cozinha no térreo. Posteriormente foram construídas três novas salas de aula, banheiro, sala para direção na parte superior do prédio. </a:t>
            </a:r>
          </a:p>
          <a:p>
            <a:pPr marL="118364" indent="0">
              <a:buNone/>
            </a:pPr>
            <a:r>
              <a:rPr lang="pt-BR" sz="1500" dirty="0">
                <a:latin typeface="Calibri" panose="020F0502020204030204" pitchFamily="34" charset="0"/>
                <a:cs typeface="Calibri" panose="020F0502020204030204" pitchFamily="34" charset="0"/>
              </a:rPr>
              <a:t>No início do ano de 2021, a escola retornou as atividades de forma semipresencial em função da continuação da Covid-19. Esta situação permaneceu até o início do segundo semestre.</a:t>
            </a:r>
          </a:p>
          <a:p>
            <a:endParaRPr lang="pt-BR" dirty="0"/>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9049" y="347143"/>
            <a:ext cx="844159" cy="718854"/>
          </a:xfrm>
          <a:prstGeom prst="rect">
            <a:avLst/>
          </a:prstGeom>
          <a:noFill/>
          <a:ln>
            <a:noFill/>
          </a:ln>
        </p:spPr>
      </p:pic>
    </p:spTree>
    <p:extLst>
      <p:ext uri="{BB962C8B-B14F-4D97-AF65-F5344CB8AC3E}">
        <p14:creationId xmlns:p14="http://schemas.microsoft.com/office/powerpoint/2010/main" val="3766665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4294967295"/>
          </p:nvPr>
        </p:nvSpPr>
        <p:spPr>
          <a:xfrm>
            <a:off x="197224" y="1273175"/>
            <a:ext cx="6521450" cy="2900363"/>
          </a:xfrm>
        </p:spPr>
        <p:txBody>
          <a:bodyPr>
            <a:normAutofit/>
          </a:bodyPr>
          <a:lstStyle/>
          <a:p>
            <a:pPr marL="118364" indent="0">
              <a:buNone/>
            </a:pPr>
            <a:r>
              <a:rPr lang="pt-BR" sz="1500" dirty="0">
                <a:latin typeface="Calibri" panose="020F0502020204030204" pitchFamily="34" charset="0"/>
                <a:cs typeface="Calibri" panose="020F0502020204030204" pitchFamily="34" charset="0"/>
              </a:rPr>
              <a:t>No início de 2022, as obras de ampliação foram concluídas, permitindo assim o atendimento a um maior número de alunos. Com isso, a pré-escola foi reintegrada à escola, atendendo nos períodos matutino e vespertino.</a:t>
            </a:r>
          </a:p>
          <a:p>
            <a:pPr marL="118364" indent="0">
              <a:buNone/>
            </a:pPr>
            <a:r>
              <a:rPr lang="pt-BR" sz="1500" dirty="0">
                <a:latin typeface="Calibri" panose="020F0502020204030204" pitchFamily="34" charset="0"/>
                <a:cs typeface="Calibri" panose="020F0502020204030204" pitchFamily="34" charset="0"/>
              </a:rPr>
              <a:t>Atualmente são atendidas vinte turmas de pré-escola e ensino fundamental. Ainda neste ano foi acrescentado na grade curricular para atender a legislação da carga horaria dos professores, do ensino fundamental a disciplina de informática e para Educação Infantil a Disciplina de Musicalização. </a:t>
            </a:r>
          </a:p>
          <a:p>
            <a:endParaRPr lang="pt-BR" dirty="0"/>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9049" y="328671"/>
            <a:ext cx="844159" cy="718854"/>
          </a:xfrm>
          <a:prstGeom prst="rect">
            <a:avLst/>
          </a:prstGeom>
          <a:noFill/>
          <a:ln>
            <a:noFill/>
          </a:ln>
        </p:spPr>
      </p:pic>
    </p:spTree>
    <p:extLst>
      <p:ext uri="{BB962C8B-B14F-4D97-AF65-F5344CB8AC3E}">
        <p14:creationId xmlns:p14="http://schemas.microsoft.com/office/powerpoint/2010/main" val="1797978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400" b="1" dirty="0">
                <a:latin typeface="Calibri" panose="020F0502020204030204" pitchFamily="34" charset="0"/>
                <a:cs typeface="Calibri" panose="020F0502020204030204" pitchFamily="34" charset="0"/>
              </a:rPr>
              <a:t>DIAGNÓSTICO DA ESCOLA</a:t>
            </a:r>
            <a:br>
              <a:rPr lang="pt-BR" sz="2400" dirty="0">
                <a:latin typeface="Calibri" panose="020F0502020204030204" pitchFamily="34" charset="0"/>
                <a:cs typeface="Calibri" panose="020F0502020204030204" pitchFamily="34" charset="0"/>
              </a:rPr>
            </a:br>
            <a:endParaRPr lang="pt-BR" sz="2400" dirty="0">
              <a:latin typeface="Calibri" panose="020F0502020204030204" pitchFamily="34" charset="0"/>
              <a:cs typeface="Calibri" panose="020F0502020204030204" pitchFamily="34" charset="0"/>
            </a:endParaRPr>
          </a:p>
        </p:txBody>
      </p:sp>
      <p:sp>
        <p:nvSpPr>
          <p:cNvPr id="3" name="Espaço Reservado para Texto 2"/>
          <p:cNvSpPr>
            <a:spLocks noGrp="1"/>
          </p:cNvSpPr>
          <p:nvPr>
            <p:ph idx="1"/>
          </p:nvPr>
        </p:nvSpPr>
        <p:spPr>
          <a:xfrm>
            <a:off x="419982" y="976151"/>
            <a:ext cx="6267690" cy="3357098"/>
          </a:xfrm>
        </p:spPr>
        <p:txBody>
          <a:bodyPr>
            <a:normAutofit fontScale="77500" lnSpcReduction="20000"/>
          </a:bodyPr>
          <a:lstStyle/>
          <a:p>
            <a:pPr marL="114300" indent="0">
              <a:buNone/>
            </a:pPr>
            <a:r>
              <a:rPr lang="pt-BR" sz="2100" b="1" dirty="0">
                <a:latin typeface="Calibri" panose="020F0502020204030204" pitchFamily="34" charset="0"/>
                <a:cs typeface="Calibri" panose="020F0502020204030204" pitchFamily="34" charset="0"/>
              </a:rPr>
              <a:t>DIMENSÃO SOCIOECONÔMICA</a:t>
            </a:r>
            <a:r>
              <a:rPr lang="pt-BR" sz="2100" dirty="0">
                <a:latin typeface="Calibri" panose="020F0502020204030204" pitchFamily="34" charset="0"/>
                <a:cs typeface="Calibri" panose="020F0502020204030204" pitchFamily="34" charset="0"/>
              </a:rPr>
              <a:t> </a:t>
            </a:r>
          </a:p>
          <a:p>
            <a:pPr marL="114300" indent="0">
              <a:buNone/>
            </a:pPr>
            <a:endParaRPr lang="pt-BR" dirty="0">
              <a:latin typeface="Calibri" panose="020F0502020204030204" pitchFamily="34" charset="0"/>
              <a:cs typeface="Calibri" panose="020F0502020204030204" pitchFamily="34" charset="0"/>
            </a:endParaRPr>
          </a:p>
          <a:p>
            <a:pPr>
              <a:lnSpc>
                <a:spcPct val="150000"/>
              </a:lnSpc>
            </a:pPr>
            <a:r>
              <a:rPr lang="pt-BR" sz="1700" dirty="0">
                <a:latin typeface="Calibri" panose="020F0502020204030204" pitchFamily="34" charset="0"/>
                <a:cs typeface="Calibri" panose="020F0502020204030204" pitchFamily="34" charset="0"/>
              </a:rPr>
              <a:t>    </a:t>
            </a:r>
            <a:r>
              <a:rPr lang="pt-BR" sz="1800" dirty="0">
                <a:latin typeface="Calibri" panose="020F0502020204030204" pitchFamily="34" charset="0"/>
                <a:cs typeface="Calibri" panose="020F0502020204030204" pitchFamily="34" charset="0"/>
              </a:rPr>
              <a:t>A Escola Reunida Municipal Pedro Ivo Campos é composta por 384 estudantes, sendo 228 do Ensino Fundamental Anos Iniciais e 156 estudantes de </a:t>
            </a:r>
            <a:r>
              <a:rPr lang="pt-BR" sz="1800" dirty="0" err="1">
                <a:latin typeface="Calibri" panose="020F0502020204030204" pitchFamily="34" charset="0"/>
                <a:cs typeface="Calibri" panose="020F0502020204030204" pitchFamily="34" charset="0"/>
              </a:rPr>
              <a:t>Pré</a:t>
            </a:r>
            <a:r>
              <a:rPr lang="pt-BR" sz="1800" dirty="0">
                <a:latin typeface="Calibri" panose="020F0502020204030204" pitchFamily="34" charset="0"/>
                <a:cs typeface="Calibri" panose="020F0502020204030204" pitchFamily="34" charset="0"/>
              </a:rPr>
              <a:t> Escolar 4 e 5 anos, oriundos das comunidades de Linha São José, Beira Rio, Santo Antônio, Linha Glória, Linha Rosário, Linha Gaúcha, Linha Bagé, Linha São Domingos, Linha Aparecida, Linha São Jorge, Linha são Paulo, Linha Maracujá, Linha Salete, Linha </a:t>
            </a:r>
            <a:r>
              <a:rPr lang="pt-BR" sz="1800" dirty="0" err="1">
                <a:latin typeface="Calibri" panose="020F0502020204030204" pitchFamily="34" charset="0"/>
                <a:cs typeface="Calibri" panose="020F0502020204030204" pitchFamily="34" charset="0"/>
              </a:rPr>
              <a:t>Roversi</a:t>
            </a:r>
            <a:r>
              <a:rPr lang="pt-BR" sz="1800" dirty="0">
                <a:latin typeface="Calibri" panose="020F0502020204030204" pitchFamily="34" charset="0"/>
                <a:cs typeface="Calibri" panose="020F0502020204030204" pitchFamily="34" charset="0"/>
              </a:rPr>
              <a:t> e centro da cidade. Nas 20 turmas distribuídas nos respectivos turnos vespertinos e Matutinos, são organizadas em turmas de 1º a 5º ano do Ensino Fundamental e </a:t>
            </a:r>
            <a:r>
              <a:rPr lang="pt-BR" sz="1800" dirty="0" err="1">
                <a:latin typeface="Calibri" panose="020F0502020204030204" pitchFamily="34" charset="0"/>
                <a:cs typeface="Calibri" panose="020F0502020204030204" pitchFamily="34" charset="0"/>
              </a:rPr>
              <a:t>Pré</a:t>
            </a:r>
            <a:r>
              <a:rPr lang="pt-BR" sz="1800" dirty="0">
                <a:latin typeface="Calibri" panose="020F0502020204030204" pitchFamily="34" charset="0"/>
                <a:cs typeface="Calibri" panose="020F0502020204030204" pitchFamily="34" charset="0"/>
              </a:rPr>
              <a:t> Escolar nas idades de 4 e 5 anos. O turno matutino tem 178 estudantes e o turno vespertino tem 206. Do total dos estudantes 38,2% residem no espaço rural e 61,8% no espaço urbano.</a:t>
            </a:r>
          </a:p>
          <a:p>
            <a:endParaRPr lang="pt-BR" dirty="0"/>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4394" y="243417"/>
            <a:ext cx="844159" cy="718854"/>
          </a:xfrm>
          <a:prstGeom prst="rect">
            <a:avLst/>
          </a:prstGeom>
          <a:noFill/>
          <a:ln>
            <a:noFill/>
          </a:ln>
        </p:spPr>
      </p:pic>
    </p:spTree>
    <p:extLst>
      <p:ext uri="{BB962C8B-B14F-4D97-AF65-F5344CB8AC3E}">
        <p14:creationId xmlns:p14="http://schemas.microsoft.com/office/powerpoint/2010/main" val="167579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4294967295"/>
          </p:nvPr>
        </p:nvSpPr>
        <p:spPr>
          <a:xfrm>
            <a:off x="152400" y="1254686"/>
            <a:ext cx="6521450" cy="2900363"/>
          </a:xfrm>
        </p:spPr>
        <p:txBody>
          <a:bodyPr>
            <a:noAutofit/>
          </a:bodyPr>
          <a:lstStyle/>
          <a:p>
            <a:pPr marL="118364" indent="0">
              <a:buNone/>
            </a:pPr>
            <a:r>
              <a:rPr lang="pt-BR" sz="1500" dirty="0">
                <a:latin typeface="Calibri" panose="020F0502020204030204" pitchFamily="34" charset="0"/>
                <a:cs typeface="Calibri" panose="020F0502020204030204" pitchFamily="34" charset="0"/>
              </a:rPr>
              <a:t> A moradia de 67,4% dos estudantes é própria, 11,2% é moradia cedida, e alugada num percentual de 18,8%. 63,4 % residem na mesma moradia entre 4 a 5 pessoas, 25% moram com 2 ou 3 pessoas. 7,6% residem com 6 ou mais pessoas. A renda familiar está dividida em 43,95 de 2 a 3 salários mínimos, 24,7%, mais de três salários mínimos, e 26,9% um salário mínimo ou menos. </a:t>
            </a:r>
          </a:p>
          <a:p>
            <a:pPr marL="118364" indent="0">
              <a:buNone/>
            </a:pPr>
            <a:r>
              <a:rPr lang="pt-BR" sz="1500" dirty="0">
                <a:latin typeface="Calibri" panose="020F0502020204030204" pitchFamily="34" charset="0"/>
                <a:cs typeface="Calibri" panose="020F0502020204030204" pitchFamily="34" charset="0"/>
              </a:rPr>
              <a:t>O deslocamento até a escola acontece por transporte escolar por 55,1%, de automóvel próprio 25,3% e 19,1% vem a pé. O tempo de residência no município de 83,1% das famílias é acima de 5 anos. 16,9% tem tempo de residência inferior a 5 anos. Em relação ao nível de escolaridade de pais ou responsáveis, percebe-se que o nível superior é maior entre as mães, a grande maioria tem ensino médio completo e a quantidade de pai e mãe sem estudos ou com ensino fundamental incompleto é de 44% entre ambos. </a:t>
            </a:r>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5995" y="291725"/>
            <a:ext cx="844159" cy="718854"/>
          </a:xfrm>
          <a:prstGeom prst="rect">
            <a:avLst/>
          </a:prstGeom>
          <a:noFill/>
          <a:ln>
            <a:noFill/>
          </a:ln>
        </p:spPr>
      </p:pic>
    </p:spTree>
    <p:extLst>
      <p:ext uri="{BB962C8B-B14F-4D97-AF65-F5344CB8AC3E}">
        <p14:creationId xmlns:p14="http://schemas.microsoft.com/office/powerpoint/2010/main" val="1331585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4294967295"/>
          </p:nvPr>
        </p:nvSpPr>
        <p:spPr>
          <a:xfrm>
            <a:off x="116541" y="1236103"/>
            <a:ext cx="6521450" cy="2900362"/>
          </a:xfrm>
        </p:spPr>
        <p:txBody>
          <a:bodyPr/>
          <a:lstStyle/>
          <a:p>
            <a:pPr marL="118364" indent="0">
              <a:buNone/>
            </a:pPr>
            <a:r>
              <a:rPr lang="pt-BR" sz="1500" dirty="0">
                <a:latin typeface="Calibri" panose="020F0502020204030204" pitchFamily="34" charset="0"/>
                <a:cs typeface="Calibri" panose="020F0502020204030204" pitchFamily="34" charset="0"/>
              </a:rPr>
              <a:t>A maioria dos pais ou responsáveis tem como profissão assalariado(empresas), agricultores e outros. 78,1% das famílias não tem nenhum benefício social e 21,9% recebem algum tipo de benefício, sendo um número considerável de alunos, o que contribui para que a frequência escolar seja também garantida. Na comunidade escolar apresentamos 1,8% de pais de outra nacionalidade.</a:t>
            </a:r>
          </a:p>
          <a:p>
            <a:pPr marL="118364" indent="0">
              <a:buNone/>
            </a:pPr>
            <a:r>
              <a:rPr lang="pt-BR" sz="1500" dirty="0">
                <a:latin typeface="Calibri" panose="020F0502020204030204" pitchFamily="34" charset="0"/>
                <a:cs typeface="Calibri" panose="020F0502020204030204" pitchFamily="34" charset="0"/>
              </a:rPr>
              <a:t>Atendemos na escola a todas as famílias que procuram este estabelecimento de ensino para matricula, seguindo os critérios previstos em editais divulgados com antecedência. As matriculas recebidas durante o ano letivo são distribuídas nas turmas respeitando números de alunos.</a:t>
            </a:r>
          </a:p>
          <a:p>
            <a:pPr marL="118364" indent="0">
              <a:buNone/>
            </a:pPr>
            <a:endParaRPr lang="pt-BR" sz="1200" dirty="0">
              <a:latin typeface="Calibri" panose="020F0502020204030204" pitchFamily="34" charset="0"/>
              <a:cs typeface="Calibri" panose="020F0502020204030204" pitchFamily="34" charset="0"/>
            </a:endParaRPr>
          </a:p>
          <a:p>
            <a:endParaRPr lang="pt-BR" dirty="0"/>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6758" y="282489"/>
            <a:ext cx="844159" cy="718854"/>
          </a:xfrm>
          <a:prstGeom prst="rect">
            <a:avLst/>
          </a:prstGeom>
          <a:noFill/>
          <a:ln>
            <a:noFill/>
          </a:ln>
        </p:spPr>
      </p:pic>
    </p:spTree>
    <p:extLst>
      <p:ext uri="{BB962C8B-B14F-4D97-AF65-F5344CB8AC3E}">
        <p14:creationId xmlns:p14="http://schemas.microsoft.com/office/powerpoint/2010/main" val="2350824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8E35B15C-2EC4-718F-5D7F-87B1A8ECD067}"/>
              </a:ext>
            </a:extLst>
          </p:cNvPr>
          <p:cNvSpPr txBox="1"/>
          <p:nvPr/>
        </p:nvSpPr>
        <p:spPr>
          <a:xfrm>
            <a:off x="1032298" y="186256"/>
            <a:ext cx="5951207" cy="4845494"/>
          </a:xfrm>
          <a:prstGeom prst="rect">
            <a:avLst/>
          </a:prstGeom>
          <a:noFill/>
        </p:spPr>
        <p:txBody>
          <a:bodyPr wrap="square">
            <a:spAutoFit/>
          </a:bodyPr>
          <a:lstStyle/>
          <a:p>
            <a:pPr>
              <a:lnSpc>
                <a:spcPct val="107000"/>
              </a:lnSpc>
              <a:spcAft>
                <a:spcPts val="800"/>
              </a:spcAft>
            </a:pPr>
            <a:r>
              <a:rPr lang="pt-BR" sz="1800" b="1" kern="100" dirty="0">
                <a:effectLst/>
                <a:latin typeface="Calibri" panose="020F0502020204030204" pitchFamily="34" charset="0"/>
                <a:ea typeface="Calibri" panose="020F0502020204030204" pitchFamily="34" charset="0"/>
                <a:cs typeface="Times New Roman" panose="02020603050405020304" pitchFamily="18" charset="0"/>
              </a:rPr>
              <a:t>IDENTIFICAÇÃO DOS CANDITADOS A GESTORES </a:t>
            </a:r>
          </a:p>
          <a:p>
            <a:pPr>
              <a:lnSpc>
                <a:spcPct val="107000"/>
              </a:lnSpc>
              <a:spcAft>
                <a:spcPts val="800"/>
              </a:spcAft>
            </a:pPr>
            <a:r>
              <a:rPr lang="pt-BR" sz="1400" b="1" kern="100" dirty="0">
                <a:effectLst/>
                <a:latin typeface="Calibri" panose="020F0502020204030204" pitchFamily="34" charset="0"/>
                <a:ea typeface="Calibri" panose="020F0502020204030204" pitchFamily="34" charset="0"/>
                <a:cs typeface="Times New Roman" panose="02020603050405020304" pitchFamily="18" charset="0"/>
              </a:rPr>
              <a:t>Gestor (a): </a:t>
            </a:r>
            <a:r>
              <a:rPr lang="pt-BR" sz="1400" kern="100" dirty="0" err="1">
                <a:effectLst/>
                <a:latin typeface="Calibri" panose="020F0502020204030204" pitchFamily="34" charset="0"/>
                <a:ea typeface="Calibri" panose="020F0502020204030204" pitchFamily="34" charset="0"/>
                <a:cs typeface="Times New Roman" panose="02020603050405020304" pitchFamily="18" charset="0"/>
              </a:rPr>
              <a:t>Silvane</a:t>
            </a:r>
            <a:r>
              <a:rPr lang="pt-BR" sz="1400" kern="100" dirty="0">
                <a:effectLst/>
                <a:latin typeface="Calibri" panose="020F0502020204030204" pitchFamily="34" charset="0"/>
                <a:ea typeface="Calibri" panose="020F0502020204030204" pitchFamily="34" charset="0"/>
                <a:cs typeface="Times New Roman" panose="02020603050405020304" pitchFamily="18" charset="0"/>
              </a:rPr>
              <a:t> Furlanetto Marin</a:t>
            </a:r>
          </a:p>
          <a:p>
            <a:pPr>
              <a:lnSpc>
                <a:spcPct val="107000"/>
              </a:lnSpc>
              <a:spcAft>
                <a:spcPts val="800"/>
              </a:spcAft>
            </a:pPr>
            <a:r>
              <a:rPr lang="pt-BR" sz="1400" b="1" kern="100" dirty="0">
                <a:effectLst/>
                <a:latin typeface="Calibri" panose="020F0502020204030204" pitchFamily="34" charset="0"/>
                <a:ea typeface="Calibri" panose="020F0502020204030204" pitchFamily="34" charset="0"/>
                <a:cs typeface="Times New Roman" panose="02020603050405020304" pitchFamily="18" charset="0"/>
              </a:rPr>
              <a:t>Formação acadêmica: </a:t>
            </a:r>
          </a:p>
          <a:p>
            <a:pPr>
              <a:lnSpc>
                <a:spcPct val="107000"/>
              </a:lnSpc>
              <a:spcAft>
                <a:spcPts val="800"/>
              </a:spcAft>
            </a:pPr>
            <a:r>
              <a:rPr lang="pt-BR" sz="1300" kern="100" dirty="0">
                <a:latin typeface="Calibri" panose="020F0502020204030204" pitchFamily="34" charset="0"/>
                <a:ea typeface="Calibri" panose="020F0502020204030204" pitchFamily="34" charset="0"/>
                <a:cs typeface="Times New Roman" panose="02020603050405020304" pitchFamily="18" charset="0"/>
              </a:rPr>
              <a:t>Licenciatura </a:t>
            </a:r>
            <a:r>
              <a:rPr lang="pt-BR" sz="1300" kern="100" dirty="0">
                <a:effectLst/>
                <a:latin typeface="Calibri" panose="020F0502020204030204" pitchFamily="34" charset="0"/>
                <a:ea typeface="Calibri" panose="020F0502020204030204" pitchFamily="34" charset="0"/>
                <a:cs typeface="Times New Roman" panose="02020603050405020304" pitchFamily="18" charset="0"/>
              </a:rPr>
              <a:t>em Artes Visuais</a:t>
            </a:r>
          </a:p>
          <a:p>
            <a:pPr>
              <a:lnSpc>
                <a:spcPct val="107000"/>
              </a:lnSpc>
              <a:spcAft>
                <a:spcPts val="800"/>
              </a:spcAft>
            </a:pPr>
            <a:r>
              <a:rPr lang="pt-BR" sz="1300" kern="100" dirty="0">
                <a:latin typeface="Calibri" panose="020F0502020204030204" pitchFamily="34" charset="0"/>
                <a:ea typeface="Calibri" panose="020F0502020204030204" pitchFamily="34" charset="0"/>
                <a:cs typeface="Times New Roman" panose="02020603050405020304" pitchFamily="18" charset="0"/>
              </a:rPr>
              <a:t>Especialização </a:t>
            </a:r>
            <a:r>
              <a:rPr lang="pt-BR" sz="1300" kern="100" dirty="0">
                <a:effectLst/>
                <a:latin typeface="Calibri" panose="020F0502020204030204" pitchFamily="34" charset="0"/>
                <a:ea typeface="Calibri" panose="020F0502020204030204" pitchFamily="34" charset="0"/>
                <a:cs typeface="Times New Roman" panose="02020603050405020304" pitchFamily="18" charset="0"/>
              </a:rPr>
              <a:t>em Arteterapia, Educação e Saúde </a:t>
            </a:r>
          </a:p>
          <a:p>
            <a:pPr>
              <a:lnSpc>
                <a:spcPct val="107000"/>
              </a:lnSpc>
              <a:spcAft>
                <a:spcPts val="800"/>
              </a:spcAft>
            </a:pPr>
            <a:r>
              <a:rPr lang="pt-BR" sz="1300" kern="100" dirty="0">
                <a:latin typeface="Calibri" panose="020F0502020204030204" pitchFamily="34" charset="0"/>
                <a:ea typeface="Calibri" panose="020F0502020204030204" pitchFamily="34" charset="0"/>
                <a:cs typeface="Times New Roman" panose="02020603050405020304" pitchFamily="18" charset="0"/>
              </a:rPr>
              <a:t>Especialização</a:t>
            </a:r>
            <a:r>
              <a:rPr lang="pt-BR" sz="1300" kern="100" dirty="0">
                <a:effectLst/>
                <a:latin typeface="Calibri" panose="020F0502020204030204" pitchFamily="34" charset="0"/>
                <a:ea typeface="Calibri" panose="020F0502020204030204" pitchFamily="34" charset="0"/>
                <a:cs typeface="Times New Roman" panose="02020603050405020304" pitchFamily="18" charset="0"/>
              </a:rPr>
              <a:t> em Libras – Língua Brasileira de Sinais</a:t>
            </a:r>
          </a:p>
          <a:p>
            <a:pPr>
              <a:lnSpc>
                <a:spcPct val="107000"/>
              </a:lnSpc>
              <a:spcAft>
                <a:spcPts val="800"/>
              </a:spcAft>
            </a:pPr>
            <a:r>
              <a:rPr lang="pt-BR" sz="1300" kern="100" dirty="0">
                <a:latin typeface="Calibri" panose="020F0502020204030204" pitchFamily="34" charset="0"/>
                <a:ea typeface="Calibri" panose="020F0502020204030204" pitchFamily="34" charset="0"/>
                <a:cs typeface="Times New Roman" panose="02020603050405020304" pitchFamily="18" charset="0"/>
              </a:rPr>
              <a:t>Especialização </a:t>
            </a:r>
            <a:r>
              <a:rPr lang="pt-BR" sz="1300" kern="100" dirty="0">
                <a:effectLst/>
                <a:latin typeface="Calibri" panose="020F0502020204030204" pitchFamily="34" charset="0"/>
                <a:ea typeface="Calibri" panose="020F0502020204030204" pitchFamily="34" charset="0"/>
                <a:cs typeface="Times New Roman" panose="02020603050405020304" pitchFamily="18" charset="0"/>
              </a:rPr>
              <a:t>em Gestão e Organização</a:t>
            </a:r>
            <a:r>
              <a:rPr lang="pt-BR" sz="1300" kern="100" dirty="0">
                <a:latin typeface="Calibri" panose="020F0502020204030204" pitchFamily="34" charset="0"/>
                <a:ea typeface="Calibri" panose="020F0502020204030204" pitchFamily="34" charset="0"/>
                <a:cs typeface="Times New Roman" panose="02020603050405020304" pitchFamily="18" charset="0"/>
              </a:rPr>
              <a:t> da</a:t>
            </a:r>
            <a:r>
              <a:rPr lang="pt-BR" sz="1300" kern="100" dirty="0">
                <a:effectLst/>
                <a:latin typeface="Calibri" panose="020F0502020204030204" pitchFamily="34" charset="0"/>
                <a:ea typeface="Calibri" panose="020F0502020204030204" pitchFamily="34" charset="0"/>
                <a:cs typeface="Times New Roman" panose="02020603050405020304" pitchFamily="18" charset="0"/>
              </a:rPr>
              <a:t> Escola com Ênfase em Direção </a:t>
            </a:r>
            <a:r>
              <a:rPr lang="pt-BR" sz="1300" kern="100" dirty="0">
                <a:latin typeface="Calibri" panose="020F0502020204030204" pitchFamily="34" charset="0"/>
                <a:ea typeface="Calibri" panose="020F0502020204030204" pitchFamily="34" charset="0"/>
                <a:cs typeface="Times New Roman" panose="02020603050405020304" pitchFamily="18" charset="0"/>
              </a:rPr>
              <a:t>E</a:t>
            </a:r>
            <a:r>
              <a:rPr lang="pt-BR" sz="1300" kern="100" dirty="0">
                <a:effectLst/>
                <a:latin typeface="Calibri" panose="020F0502020204030204" pitchFamily="34" charset="0"/>
                <a:ea typeface="Calibri" panose="020F0502020204030204" pitchFamily="34" charset="0"/>
                <a:cs typeface="Times New Roman" panose="02020603050405020304" pitchFamily="18" charset="0"/>
              </a:rPr>
              <a:t>scolar </a:t>
            </a:r>
          </a:p>
          <a:p>
            <a:pPr>
              <a:lnSpc>
                <a:spcPct val="107000"/>
              </a:lnSpc>
              <a:spcAft>
                <a:spcPts val="800"/>
              </a:spcAft>
            </a:pPr>
            <a:r>
              <a:rPr lang="pt-BR" sz="1400" b="1" kern="100" dirty="0">
                <a:effectLst/>
                <a:latin typeface="Calibri" panose="020F0502020204030204" pitchFamily="34" charset="0"/>
                <a:ea typeface="Calibri" panose="020F0502020204030204" pitchFamily="34" charset="0"/>
                <a:cs typeface="Times New Roman" panose="02020603050405020304" pitchFamily="18" charset="0"/>
              </a:rPr>
              <a:t>Coordenador pedagógico: </a:t>
            </a:r>
            <a:r>
              <a:rPr lang="pt-BR" sz="1400" kern="100" dirty="0">
                <a:effectLst/>
                <a:latin typeface="Calibri" panose="020F0502020204030204" pitchFamily="34" charset="0"/>
                <a:ea typeface="Calibri" panose="020F0502020204030204" pitchFamily="34" charset="0"/>
                <a:cs typeface="Times New Roman" panose="02020603050405020304" pitchFamily="18" charset="0"/>
              </a:rPr>
              <a:t>Solange Maria Prior</a:t>
            </a:r>
          </a:p>
          <a:p>
            <a:pPr>
              <a:lnSpc>
                <a:spcPct val="107000"/>
              </a:lnSpc>
              <a:spcAft>
                <a:spcPts val="800"/>
              </a:spcAft>
            </a:pPr>
            <a:r>
              <a:rPr lang="pt-BR" sz="1400" b="1" kern="100" dirty="0">
                <a:effectLst/>
                <a:latin typeface="Calibri" panose="020F0502020204030204" pitchFamily="34" charset="0"/>
                <a:ea typeface="Calibri" panose="020F0502020204030204" pitchFamily="34" charset="0"/>
                <a:cs typeface="Times New Roman" panose="02020603050405020304" pitchFamily="18" charset="0"/>
              </a:rPr>
              <a:t>Formação acadêmica: </a:t>
            </a:r>
          </a:p>
          <a:p>
            <a:pPr>
              <a:lnSpc>
                <a:spcPct val="150000"/>
              </a:lnSpc>
            </a:pPr>
            <a:r>
              <a:rPr lang="pt-BR" sz="1300" dirty="0">
                <a:latin typeface="Calibri" panose="020F0502020204030204" pitchFamily="34" charset="0"/>
                <a:cs typeface="Calibri" panose="020F0502020204030204" pitchFamily="34" charset="0"/>
              </a:rPr>
              <a:t>Licenciatura em Educação Infantil e Ensino Fundamental Anos Iniciais</a:t>
            </a:r>
          </a:p>
          <a:p>
            <a:pPr>
              <a:lnSpc>
                <a:spcPct val="150000"/>
              </a:lnSpc>
            </a:pPr>
            <a:r>
              <a:rPr lang="pt-BR" sz="1300" dirty="0">
                <a:latin typeface="Calibri" panose="020F0502020204030204" pitchFamily="34" charset="0"/>
                <a:cs typeface="Calibri" panose="020F0502020204030204" pitchFamily="34" charset="0"/>
              </a:rPr>
              <a:t>Bacharel em administração Pública </a:t>
            </a:r>
          </a:p>
          <a:p>
            <a:pPr>
              <a:lnSpc>
                <a:spcPct val="150000"/>
              </a:lnSpc>
            </a:pPr>
            <a:r>
              <a:rPr lang="pt-BR" sz="1300" dirty="0">
                <a:latin typeface="Calibri" panose="020F0502020204030204" pitchFamily="34" charset="0"/>
                <a:cs typeface="Calibri" panose="020F0502020204030204" pitchFamily="34" charset="0"/>
              </a:rPr>
              <a:t>Especialização em Educação Infantil e Ensino Fundamental Anos Iniciais </a:t>
            </a:r>
          </a:p>
          <a:p>
            <a:pPr>
              <a:lnSpc>
                <a:spcPct val="150000"/>
              </a:lnSpc>
            </a:pPr>
            <a:r>
              <a:rPr lang="pt-BR" sz="1300" dirty="0">
                <a:latin typeface="Calibri" panose="020F0502020204030204" pitchFamily="34" charset="0"/>
                <a:cs typeface="Calibri" panose="020F0502020204030204" pitchFamily="34" charset="0"/>
              </a:rPr>
              <a:t>Especialização em Coordenação Pedagógica </a:t>
            </a:r>
            <a:endParaRPr lang="pt-BR" sz="1300" b="1"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pt-BR" sz="160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pt-BR"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m 2">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8140" y="186256"/>
            <a:ext cx="844159" cy="718854"/>
          </a:xfrm>
          <a:prstGeom prst="rect">
            <a:avLst/>
          </a:prstGeom>
          <a:noFill/>
          <a:ln>
            <a:noFill/>
          </a:ln>
        </p:spPr>
      </p:pic>
    </p:spTree>
    <p:extLst>
      <p:ext uri="{BB962C8B-B14F-4D97-AF65-F5344CB8AC3E}">
        <p14:creationId xmlns:p14="http://schemas.microsoft.com/office/powerpoint/2010/main" val="189965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pPr algn="ctr"/>
            <a:r>
              <a:rPr lang="pt-BR" sz="1800" b="1" dirty="0">
                <a:latin typeface="Calibri" panose="020F0502020204030204" pitchFamily="34" charset="0"/>
                <a:cs typeface="Calibri" panose="020F0502020204030204" pitchFamily="34" charset="0"/>
              </a:rPr>
              <a:t>DIMENSÃO ADMINISTRATIVA</a:t>
            </a:r>
            <a:br>
              <a:rPr lang="pt-BR" sz="1800" dirty="0"/>
            </a:br>
            <a:endParaRPr lang="pt-BR" sz="1800" dirty="0"/>
          </a:p>
        </p:txBody>
      </p:sp>
      <p:sp>
        <p:nvSpPr>
          <p:cNvPr id="5" name="Espaço Reservado para Texto 4"/>
          <p:cNvSpPr>
            <a:spLocks noGrp="1"/>
          </p:cNvSpPr>
          <p:nvPr>
            <p:ph idx="1"/>
          </p:nvPr>
        </p:nvSpPr>
        <p:spPr>
          <a:xfrm>
            <a:off x="419982" y="1440393"/>
            <a:ext cx="5720842" cy="2587182"/>
          </a:xfrm>
        </p:spPr>
        <p:txBody>
          <a:bodyPr/>
          <a:lstStyle/>
          <a:p>
            <a:pPr marL="114300" indent="0">
              <a:buNone/>
            </a:pPr>
            <a:r>
              <a:rPr lang="pt-BR" sz="1500" dirty="0">
                <a:latin typeface="Calibri" panose="020F0502020204030204" pitchFamily="34" charset="0"/>
                <a:cs typeface="Calibri" panose="020F0502020204030204" pitchFamily="34" charset="0"/>
              </a:rPr>
              <a:t>A Escola R.M. Pedro Ivo Campos funciona em dois turnos, iniciando seu funcionamento no matutino para os profissionais dos serviços gerais e Porteiro às 7hO0 min às 11h40min, com a recepção das crianças às 7h15min permanecendo até ás 11h30min, direção cumpre horário das 07:10h ás 11:45h, os professores iniciam as 7h30min até às 11h30min. No vespertino os profissionais dos serviços gerais e Porteiro às 13h00mim até às ás 17:35h, com a recepção das crianças às 13h00 min permanecendo até às 17h15min, direção as 13:00h até às 13:25min, os professores iniciam as 13h15min até às 17h15min. </a:t>
            </a:r>
          </a:p>
          <a:p>
            <a:endParaRPr lang="pt-BR" dirty="0"/>
          </a:p>
        </p:txBody>
      </p:sp>
      <p:pic>
        <p:nvPicPr>
          <p:cNvPr id="6" name="Imagem 5">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9740" y="325844"/>
            <a:ext cx="844159" cy="718854"/>
          </a:xfrm>
          <a:prstGeom prst="rect">
            <a:avLst/>
          </a:prstGeom>
          <a:noFill/>
          <a:ln>
            <a:noFill/>
          </a:ln>
        </p:spPr>
      </p:pic>
    </p:spTree>
    <p:extLst>
      <p:ext uri="{BB962C8B-B14F-4D97-AF65-F5344CB8AC3E}">
        <p14:creationId xmlns:p14="http://schemas.microsoft.com/office/powerpoint/2010/main" val="1893165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Texto 4"/>
          <p:cNvSpPr>
            <a:spLocks noGrp="1"/>
          </p:cNvSpPr>
          <p:nvPr>
            <p:ph type="body" idx="4294967295"/>
          </p:nvPr>
        </p:nvSpPr>
        <p:spPr>
          <a:xfrm>
            <a:off x="519112" y="1218827"/>
            <a:ext cx="6521450" cy="2900363"/>
          </a:xfrm>
        </p:spPr>
        <p:txBody>
          <a:bodyPr>
            <a:normAutofit/>
          </a:bodyPr>
          <a:lstStyle/>
          <a:p>
            <a:pPr marL="118364" indent="0">
              <a:buNone/>
            </a:pPr>
            <a:r>
              <a:rPr lang="pt-BR" sz="1500" dirty="0">
                <a:latin typeface="Calibri" panose="020F0502020204030204" pitchFamily="34" charset="0"/>
                <a:cs typeface="Calibri" panose="020F0502020204030204" pitchFamily="34" charset="0"/>
              </a:rPr>
              <a:t>O corpo docente é formado por professores efetivos e </a:t>
            </a:r>
            <a:r>
              <a:rPr lang="pt-BR" sz="1500" dirty="0" err="1">
                <a:latin typeface="Calibri" panose="020F0502020204030204" pitchFamily="34" charset="0"/>
                <a:cs typeface="Calibri" panose="020F0502020204030204" pitchFamily="34" charset="0"/>
              </a:rPr>
              <a:t>ACTs</a:t>
            </a:r>
            <a:r>
              <a:rPr lang="pt-BR" sz="1500" dirty="0">
                <a:latin typeface="Calibri" panose="020F0502020204030204" pitchFamily="34" charset="0"/>
                <a:cs typeface="Calibri" panose="020F0502020204030204" pitchFamily="34" charset="0"/>
              </a:rPr>
              <a:t>, com Licenciatura em Pedagogia e Especialização, áreas especificas com Licenciatura e Especialização nas suas áreas, Educação Física, Arte, Inglês e Informática. A equipe gestora é formada por 1 diretora, uma coordenadora pedagógica e uma assistente administrativa. A direção conta com o apoio da Secretaria Municipal da Educação, com os serviços de uma nutricionista e uma psicóloga, que atende a rede Municipal. Serviços gerais contamos com uma equipe de um porteiro, 3 para serviços gerais e 2 cozinheiras. </a:t>
            </a:r>
          </a:p>
        </p:txBody>
      </p:sp>
      <p:pic>
        <p:nvPicPr>
          <p:cNvPr id="6" name="Imagem 5">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9049" y="282489"/>
            <a:ext cx="844159" cy="718854"/>
          </a:xfrm>
          <a:prstGeom prst="rect">
            <a:avLst/>
          </a:prstGeom>
          <a:noFill/>
          <a:ln>
            <a:noFill/>
          </a:ln>
        </p:spPr>
      </p:pic>
    </p:spTree>
    <p:extLst>
      <p:ext uri="{BB962C8B-B14F-4D97-AF65-F5344CB8AC3E}">
        <p14:creationId xmlns:p14="http://schemas.microsoft.com/office/powerpoint/2010/main" val="450608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Texto 4"/>
          <p:cNvSpPr>
            <a:spLocks noGrp="1"/>
          </p:cNvSpPr>
          <p:nvPr>
            <p:ph type="body" idx="4294967295"/>
          </p:nvPr>
        </p:nvSpPr>
        <p:spPr>
          <a:xfrm>
            <a:off x="268941" y="1217613"/>
            <a:ext cx="6521450" cy="2900362"/>
          </a:xfrm>
        </p:spPr>
        <p:txBody>
          <a:bodyPr>
            <a:normAutofit lnSpcReduction="10000"/>
          </a:bodyPr>
          <a:lstStyle/>
          <a:p>
            <a:pPr marL="118364" indent="0">
              <a:buNone/>
            </a:pPr>
            <a:r>
              <a:rPr lang="pt-BR" sz="1500" dirty="0">
                <a:latin typeface="Calibri" panose="020F0502020204030204" pitchFamily="34" charset="0"/>
                <a:cs typeface="Calibri" panose="020F0502020204030204" pitchFamily="34" charset="0"/>
              </a:rPr>
              <a:t>No quadro de funcionários conta-se hoje com 40 entre </a:t>
            </a:r>
            <a:r>
              <a:rPr lang="pt-BR" sz="1500" dirty="0" err="1">
                <a:latin typeface="Calibri" panose="020F0502020204030204" pitchFamily="34" charset="0"/>
                <a:cs typeface="Calibri" panose="020F0502020204030204" pitchFamily="34" charset="0"/>
              </a:rPr>
              <a:t>ACTs</a:t>
            </a:r>
            <a:r>
              <a:rPr lang="pt-BR" sz="1500" dirty="0">
                <a:latin typeface="Calibri" panose="020F0502020204030204" pitchFamily="34" charset="0"/>
                <a:cs typeface="Calibri" panose="020F0502020204030204" pitchFamily="34" charset="0"/>
              </a:rPr>
              <a:t> e efetivos. O calendário escolar é organizado com base em calendário fornecido pela Secretaria Municipal de Educação. Nesta esfera administrativa acontece o atendimento as famílias das crianças, e dos professores quando buscam documentos bem como fichas de matriculas, atestado de frequência, transferências, históricos escolares dentre outros. Toda a documentação anual fica arquivada na secretaria da Escola, com o passar do tempo elas passam a serem armazenadas no arquivo morto. </a:t>
            </a:r>
          </a:p>
          <a:p>
            <a:pPr marL="118364" indent="0">
              <a:buNone/>
            </a:pPr>
            <a:r>
              <a:rPr lang="pt-BR" sz="1500" dirty="0">
                <a:latin typeface="Calibri" panose="020F0502020204030204" pitchFamily="34" charset="0"/>
                <a:cs typeface="Calibri" panose="020F0502020204030204" pitchFamily="34" charset="0"/>
              </a:rPr>
              <a:t>Quanto ao atendimento das crianças e suas famílias sempre são ouvidos e atendidos conforme a necessidade escolar. Quando refere se a busca de outros profissionais é realizada os encaminhamentos necessários, ou buscam-se parcerias com outras entidades nas áreas educacionais, saúde e social e também na rede de proteção à criança. </a:t>
            </a:r>
          </a:p>
          <a:p>
            <a:endParaRPr lang="pt-BR" dirty="0"/>
          </a:p>
        </p:txBody>
      </p:sp>
      <p:pic>
        <p:nvPicPr>
          <p:cNvPr id="6" name="Imagem 5">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3703" y="384089"/>
            <a:ext cx="844159" cy="718854"/>
          </a:xfrm>
          <a:prstGeom prst="rect">
            <a:avLst/>
          </a:prstGeom>
          <a:noFill/>
          <a:ln>
            <a:noFill/>
          </a:ln>
        </p:spPr>
      </p:pic>
    </p:spTree>
    <p:extLst>
      <p:ext uri="{BB962C8B-B14F-4D97-AF65-F5344CB8AC3E}">
        <p14:creationId xmlns:p14="http://schemas.microsoft.com/office/powerpoint/2010/main" val="2284520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4294967295"/>
          </p:nvPr>
        </p:nvSpPr>
        <p:spPr>
          <a:xfrm>
            <a:off x="320166" y="1365157"/>
            <a:ext cx="6521450" cy="2900362"/>
          </a:xfrm>
        </p:spPr>
        <p:txBody>
          <a:bodyPr/>
          <a:lstStyle/>
          <a:p>
            <a:pPr marL="118364" indent="0">
              <a:buNone/>
            </a:pPr>
            <a:r>
              <a:rPr lang="pt-BR" sz="1500" dirty="0">
                <a:latin typeface="Calibri" panose="020F0502020204030204" pitchFamily="34" charset="0"/>
                <a:cs typeface="Calibri" panose="020F0502020204030204" pitchFamily="34" charset="0"/>
              </a:rPr>
              <a:t>No início do ano letivo acontece uma reunião com todos os servidores da Escola, neste momento são discutidos e repassados itens como a organização da instituição, rotina, recepção e entrega das crianças, atendimento às famílias e outros assuntos pertinentes. No decorrer do ano, são organizadas outras reuniões conforme a necessidade e também quando possível, palestras. </a:t>
            </a:r>
          </a:p>
          <a:p>
            <a:endParaRPr lang="pt-BR" dirty="0"/>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9813" y="393325"/>
            <a:ext cx="844159" cy="718854"/>
          </a:xfrm>
          <a:prstGeom prst="rect">
            <a:avLst/>
          </a:prstGeom>
          <a:noFill/>
          <a:ln>
            <a:noFill/>
          </a:ln>
        </p:spPr>
      </p:pic>
    </p:spTree>
    <p:extLst>
      <p:ext uri="{BB962C8B-B14F-4D97-AF65-F5344CB8AC3E}">
        <p14:creationId xmlns:p14="http://schemas.microsoft.com/office/powerpoint/2010/main" val="2307315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1800" b="1" dirty="0">
                <a:latin typeface="Calibri" panose="020F0502020204030204" pitchFamily="34" charset="0"/>
                <a:cs typeface="Calibri" panose="020F0502020204030204" pitchFamily="34" charset="0"/>
              </a:rPr>
              <a:t>DIMENSÃO FINANCEIRA </a:t>
            </a:r>
            <a:br>
              <a:rPr lang="pt-BR" dirty="0"/>
            </a:br>
            <a:endParaRPr lang="pt-BR" dirty="0"/>
          </a:p>
        </p:txBody>
      </p:sp>
      <p:sp>
        <p:nvSpPr>
          <p:cNvPr id="3" name="Espaço Reservado para Texto 2"/>
          <p:cNvSpPr>
            <a:spLocks noGrp="1"/>
          </p:cNvSpPr>
          <p:nvPr>
            <p:ph idx="1"/>
          </p:nvPr>
        </p:nvSpPr>
        <p:spPr/>
        <p:txBody>
          <a:bodyPr/>
          <a:lstStyle/>
          <a:p>
            <a:pPr marL="114300" indent="0">
              <a:buNone/>
            </a:pPr>
            <a:r>
              <a:rPr lang="pt-BR" sz="1500" dirty="0">
                <a:latin typeface="Calibri" panose="020F0502020204030204" pitchFamily="34" charset="0"/>
                <a:cs typeface="Calibri" panose="020F0502020204030204" pitchFamily="34" charset="0"/>
              </a:rPr>
              <a:t>Dentro da dimensão financeira encontra-se alternativas de recursos como o Programa Dinheiro Direto na Escola, (PDDE), sendo este um recurso federal. Estes recursos do PDDE são destinados conforme o número de matrículas na Educação Básica informadas no Censo Escolar realizado pelo Ministério da Educação (MEC). E a Associação de Pais e professores, (APP), para realizar promoções a fim de angariar capital para realização de metas estabelecidas previamente em reuniões. </a:t>
            </a:r>
          </a:p>
          <a:p>
            <a:endParaRPr lang="pt-BR" dirty="0"/>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6758" y="243417"/>
            <a:ext cx="844159" cy="718854"/>
          </a:xfrm>
          <a:prstGeom prst="rect">
            <a:avLst/>
          </a:prstGeom>
          <a:noFill/>
          <a:ln>
            <a:noFill/>
          </a:ln>
        </p:spPr>
      </p:pic>
    </p:spTree>
    <p:extLst>
      <p:ext uri="{BB962C8B-B14F-4D97-AF65-F5344CB8AC3E}">
        <p14:creationId xmlns:p14="http://schemas.microsoft.com/office/powerpoint/2010/main" val="1593861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4294967295"/>
          </p:nvPr>
        </p:nvSpPr>
        <p:spPr>
          <a:xfrm>
            <a:off x="365872" y="1263090"/>
            <a:ext cx="6521450" cy="2900363"/>
          </a:xfrm>
        </p:spPr>
        <p:txBody>
          <a:bodyPr/>
          <a:lstStyle/>
          <a:p>
            <a:pPr marL="118364" indent="0">
              <a:buNone/>
            </a:pPr>
            <a:r>
              <a:rPr lang="pt-BR" sz="1500" dirty="0">
                <a:latin typeface="Calibri" panose="020F0502020204030204" pitchFamily="34" charset="0"/>
                <a:cs typeface="Calibri" panose="020F0502020204030204" pitchFamily="34" charset="0"/>
              </a:rPr>
              <a:t>Todas as decisões de gastos são tomadas no coletivo e posteriormente é prestado conta com transparência para toda comunidade escolar. Os recursos arrecadados no decorrer do ano, são destinados à aquisição de materiais e suportes pedagógicos, bem como para suprir necessidades básicas e emergenciais da escola a fim de garantir um bom funcionamento tanto físico como pedagógico. </a:t>
            </a:r>
          </a:p>
          <a:p>
            <a:endParaRPr lang="pt-BR" dirty="0"/>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0649" y="337907"/>
            <a:ext cx="844159" cy="718854"/>
          </a:xfrm>
          <a:prstGeom prst="rect">
            <a:avLst/>
          </a:prstGeom>
          <a:noFill/>
          <a:ln>
            <a:noFill/>
          </a:ln>
        </p:spPr>
      </p:pic>
    </p:spTree>
    <p:extLst>
      <p:ext uri="{BB962C8B-B14F-4D97-AF65-F5344CB8AC3E}">
        <p14:creationId xmlns:p14="http://schemas.microsoft.com/office/powerpoint/2010/main" val="387175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1800" b="1" dirty="0">
                <a:latin typeface="Calibri" panose="020F0502020204030204" pitchFamily="34" charset="0"/>
                <a:cs typeface="Calibri" panose="020F0502020204030204" pitchFamily="34" charset="0"/>
              </a:rPr>
              <a:t>DIMENSÃO FÍSICA </a:t>
            </a:r>
            <a:br>
              <a:rPr lang="pt-BR" sz="1800" dirty="0">
                <a:latin typeface="Calibri" panose="020F0502020204030204" pitchFamily="34" charset="0"/>
                <a:cs typeface="Calibri" panose="020F0502020204030204" pitchFamily="34" charset="0"/>
              </a:rPr>
            </a:br>
            <a:endParaRPr lang="pt-BR" sz="1800" dirty="0">
              <a:latin typeface="Calibri" panose="020F0502020204030204" pitchFamily="34" charset="0"/>
              <a:cs typeface="Calibri" panose="020F0502020204030204" pitchFamily="34" charset="0"/>
            </a:endParaRPr>
          </a:p>
        </p:txBody>
      </p:sp>
      <p:sp>
        <p:nvSpPr>
          <p:cNvPr id="3" name="Espaço Reservado para Texto 2"/>
          <p:cNvSpPr>
            <a:spLocks noGrp="1"/>
          </p:cNvSpPr>
          <p:nvPr>
            <p:ph idx="1"/>
          </p:nvPr>
        </p:nvSpPr>
        <p:spPr>
          <a:xfrm>
            <a:off x="662029" y="1367489"/>
            <a:ext cx="5330382" cy="2587182"/>
          </a:xfrm>
        </p:spPr>
        <p:txBody>
          <a:bodyPr>
            <a:normAutofit/>
          </a:bodyPr>
          <a:lstStyle/>
          <a:p>
            <a:pPr marL="114300" indent="0">
              <a:buNone/>
            </a:pPr>
            <a:r>
              <a:rPr lang="pt-BR" sz="1500" dirty="0">
                <a:latin typeface="Calibri" panose="020F0502020204030204" pitchFamily="34" charset="0"/>
                <a:cs typeface="Calibri" panose="020F0502020204030204" pitchFamily="34" charset="0"/>
              </a:rPr>
              <a:t>A Escola, atende atualmente 387 vagas para crianças de 4 anos a 11 anos. O espaço possui salas de aula, banheiros para as crianças e adultos, cozinha, sala de professores, Secretaria, refeitório, lavanderia, biblioteca com televisão, sala de informática, sala de apoio pedagógico, sala de arte e 10 salas de aula. Cada sala de aula conta com os seguintes itens: ar condicionado quente /frio, armário para guardar materiais didáticos e brinquedos, jogos diversos, em 7 salas possuem data show instalado e nestas salas tem um notebook para cada uma e em duas caixas de som.</a:t>
            </a:r>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9728" y="325844"/>
            <a:ext cx="844159" cy="718854"/>
          </a:xfrm>
          <a:prstGeom prst="rect">
            <a:avLst/>
          </a:prstGeom>
          <a:noFill/>
          <a:ln>
            <a:noFill/>
          </a:ln>
        </p:spPr>
      </p:pic>
    </p:spTree>
    <p:extLst>
      <p:ext uri="{BB962C8B-B14F-4D97-AF65-F5344CB8AC3E}">
        <p14:creationId xmlns:p14="http://schemas.microsoft.com/office/powerpoint/2010/main" val="662622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4294967295"/>
          </p:nvPr>
        </p:nvSpPr>
        <p:spPr>
          <a:xfrm>
            <a:off x="259977" y="1200244"/>
            <a:ext cx="6521450" cy="2900362"/>
          </a:xfrm>
        </p:spPr>
        <p:txBody>
          <a:bodyPr/>
          <a:lstStyle/>
          <a:p>
            <a:pPr marL="118364" indent="0">
              <a:buNone/>
            </a:pPr>
            <a:r>
              <a:rPr lang="pt-BR" sz="1500" dirty="0">
                <a:latin typeface="Calibri" panose="020F0502020204030204" pitchFamily="34" charset="0"/>
                <a:cs typeface="Calibri" panose="020F0502020204030204" pitchFamily="34" charset="0"/>
              </a:rPr>
              <a:t>Junto à sala da direção e na sala dos professores estão armazenados também materiais pedagógicos como cola, papéis de variados tipos, tintas, lápis, borrachas, jogos didáticos, etc., também contém um espaço com um expositor com livros de literatura.</a:t>
            </a:r>
          </a:p>
          <a:p>
            <a:pPr marL="118364" indent="0">
              <a:buNone/>
            </a:pPr>
            <a:r>
              <a:rPr lang="pt-BR" sz="1500" dirty="0">
                <a:latin typeface="Calibri" panose="020F0502020204030204" pitchFamily="34" charset="0"/>
                <a:cs typeface="Calibri" panose="020F0502020204030204" pitchFamily="34" charset="0"/>
              </a:rPr>
              <a:t> As professoras tem livre acesso aos materiais disponíveis. A escola também está equipada com aparelhos de som 3 caixas grandes, 2 pequenas, 2 computadores na sala dos professores para planejamento e impressora na secretaria.</a:t>
            </a:r>
          </a:p>
          <a:p>
            <a:endParaRPr lang="pt-BR" sz="1500" dirty="0">
              <a:latin typeface="Calibri" panose="020F0502020204030204" pitchFamily="34" charset="0"/>
              <a:cs typeface="Calibri" panose="020F0502020204030204" pitchFamily="34" charset="0"/>
            </a:endParaRPr>
          </a:p>
          <a:p>
            <a:endParaRPr lang="pt-BR" dirty="0"/>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686" y="319434"/>
            <a:ext cx="844159" cy="718854"/>
          </a:xfrm>
          <a:prstGeom prst="rect">
            <a:avLst/>
          </a:prstGeom>
          <a:noFill/>
          <a:ln>
            <a:noFill/>
          </a:ln>
        </p:spPr>
      </p:pic>
    </p:spTree>
    <p:extLst>
      <p:ext uri="{BB962C8B-B14F-4D97-AF65-F5344CB8AC3E}">
        <p14:creationId xmlns:p14="http://schemas.microsoft.com/office/powerpoint/2010/main" val="3237670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pt-BR" sz="1800" b="1" dirty="0">
                <a:latin typeface="Calibri" panose="020F0502020204030204" pitchFamily="34" charset="0"/>
                <a:cs typeface="Calibri" panose="020F0502020204030204" pitchFamily="34" charset="0"/>
              </a:rPr>
              <a:t>DIMENSÃO PEDAGÓGICA</a:t>
            </a:r>
            <a:br>
              <a:rPr lang="pt-BR" dirty="0"/>
            </a:br>
            <a:endParaRPr lang="pt-BR" dirty="0"/>
          </a:p>
        </p:txBody>
      </p:sp>
      <p:sp>
        <p:nvSpPr>
          <p:cNvPr id="5" name="Espaço Reservado para Texto 4"/>
          <p:cNvSpPr>
            <a:spLocks noGrp="1"/>
          </p:cNvSpPr>
          <p:nvPr>
            <p:ph idx="1"/>
          </p:nvPr>
        </p:nvSpPr>
        <p:spPr/>
        <p:txBody>
          <a:bodyPr/>
          <a:lstStyle/>
          <a:p>
            <a:pPr marL="114300" indent="0">
              <a:buNone/>
            </a:pPr>
            <a:r>
              <a:rPr lang="pt-BR" sz="1500" dirty="0">
                <a:latin typeface="Calibri" panose="020F0502020204030204" pitchFamily="34" charset="0"/>
                <a:cs typeface="Calibri" panose="020F0502020204030204" pitchFamily="34" charset="0"/>
              </a:rPr>
              <a:t>A dimensão pedagógica, tem por fundamento incorporar as outras dimensões, socioeconômica, física e financeira, os aspectos teóricos e práticos, alinhando-os e articulando-os na sua finalidade, que é a produção de conhecimento. Está diretamente ligada na promoção da aprendizagem, contribuindo para a formação do ser humano. Assim, a gestão escolar define ações educativas da escola, visando a efetivação dos seus propósitos e suas intencionalidades. </a:t>
            </a:r>
          </a:p>
          <a:p>
            <a:endParaRPr lang="pt-BR" dirty="0"/>
          </a:p>
        </p:txBody>
      </p:sp>
      <p:pic>
        <p:nvPicPr>
          <p:cNvPr id="6" name="Imagem 5">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3631" y="325844"/>
            <a:ext cx="844159" cy="718854"/>
          </a:xfrm>
          <a:prstGeom prst="rect">
            <a:avLst/>
          </a:prstGeom>
          <a:noFill/>
          <a:ln>
            <a:noFill/>
          </a:ln>
        </p:spPr>
      </p:pic>
    </p:spTree>
    <p:extLst>
      <p:ext uri="{BB962C8B-B14F-4D97-AF65-F5344CB8AC3E}">
        <p14:creationId xmlns:p14="http://schemas.microsoft.com/office/powerpoint/2010/main" val="3515149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4294967295"/>
          </p:nvPr>
        </p:nvSpPr>
        <p:spPr>
          <a:xfrm>
            <a:off x="259976" y="1199589"/>
            <a:ext cx="6521450" cy="2900363"/>
          </a:xfrm>
        </p:spPr>
        <p:txBody>
          <a:bodyPr/>
          <a:lstStyle/>
          <a:p>
            <a:pPr marL="118364" indent="0">
              <a:buNone/>
            </a:pPr>
            <a:r>
              <a:rPr lang="pt-BR" sz="1500" dirty="0">
                <a:latin typeface="Calibri" panose="020F0502020204030204" pitchFamily="34" charset="0"/>
                <a:cs typeface="Calibri" panose="020F0502020204030204" pitchFamily="34" charset="0"/>
              </a:rPr>
              <a:t>A organização pedagógica da escola tem função de articulação, formação e transformação. Necessita articular os saberes e anseios, estando atualizado diante das demandas de alunos, pais, professores e demais funcionários da escola.</a:t>
            </a:r>
          </a:p>
          <a:p>
            <a:pPr marL="118364" indent="0">
              <a:buNone/>
            </a:pPr>
            <a:r>
              <a:rPr lang="pt-BR" sz="1500" dirty="0">
                <a:latin typeface="Calibri" panose="020F0502020204030204" pitchFamily="34" charset="0"/>
                <a:cs typeface="Calibri" panose="020F0502020204030204" pitchFamily="34" charset="0"/>
              </a:rPr>
              <a:t> O coordenador pedagógico é o principal mediador entre o currículo, planejamento para professores, pais e ou responsáveis. Precisa gerar comunicação entre gestão, professores, famílias além de planejamento e possibilitar a interdisciplinaridade de conteúdos a grade curricular, oferecendo condições que viabilizem o trabalho dos professores. </a:t>
            </a:r>
          </a:p>
          <a:p>
            <a:endParaRPr lang="pt-BR" sz="1500" dirty="0">
              <a:latin typeface="Calibri" panose="020F0502020204030204" pitchFamily="34" charset="0"/>
              <a:cs typeface="Calibri" panose="020F0502020204030204" pitchFamily="34" charset="0"/>
            </a:endParaRPr>
          </a:p>
          <a:p>
            <a:endParaRPr lang="pt-BR" dirty="0"/>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2176" y="245543"/>
            <a:ext cx="844159" cy="718854"/>
          </a:xfrm>
          <a:prstGeom prst="rect">
            <a:avLst/>
          </a:prstGeom>
          <a:noFill/>
          <a:ln>
            <a:noFill/>
          </a:ln>
        </p:spPr>
      </p:pic>
    </p:spTree>
    <p:extLst>
      <p:ext uri="{BB962C8B-B14F-4D97-AF65-F5344CB8AC3E}">
        <p14:creationId xmlns:p14="http://schemas.microsoft.com/office/powerpoint/2010/main" val="100278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89C2B7-FAA1-14F2-A844-2C3FB08093A8}"/>
              </a:ext>
            </a:extLst>
          </p:cNvPr>
          <p:cNvSpPr>
            <a:spLocks noGrp="1"/>
          </p:cNvSpPr>
          <p:nvPr>
            <p:ph type="title"/>
          </p:nvPr>
        </p:nvSpPr>
        <p:spPr>
          <a:xfrm>
            <a:off x="867916" y="333374"/>
            <a:ext cx="6520220" cy="883709"/>
          </a:xfrm>
        </p:spPr>
        <p:txBody>
          <a:bodyPr/>
          <a:lstStyle/>
          <a:p>
            <a:pPr algn="ctr"/>
            <a:r>
              <a:rPr lang="pt-BR" sz="2000" b="1" kern="100" dirty="0">
                <a:effectLst/>
                <a:latin typeface="Calibri" panose="020F0502020204030204" pitchFamily="34" charset="0"/>
                <a:ea typeface="Calibri" panose="020F0502020204030204" pitchFamily="34" charset="0"/>
                <a:cs typeface="Times New Roman" panose="02020603050405020304" pitchFamily="18" charset="0"/>
              </a:rPr>
              <a:t>OBJETIVO GERAL DA PROPOSTA DE GESTÃO ESCOLAR</a:t>
            </a:r>
            <a:br>
              <a:rPr lang="pt-B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pt-BR" dirty="0"/>
          </a:p>
        </p:txBody>
      </p:sp>
      <p:sp>
        <p:nvSpPr>
          <p:cNvPr id="3" name="Espaço Reservado para Texto 2">
            <a:extLst>
              <a:ext uri="{FF2B5EF4-FFF2-40B4-BE49-F238E27FC236}">
                <a16:creationId xmlns:a16="http://schemas.microsoft.com/office/drawing/2014/main" id="{8184F991-3268-3679-C96A-7E3F1C362A74}"/>
              </a:ext>
            </a:extLst>
          </p:cNvPr>
          <p:cNvSpPr>
            <a:spLocks noGrp="1"/>
          </p:cNvSpPr>
          <p:nvPr>
            <p:ph idx="1"/>
          </p:nvPr>
        </p:nvSpPr>
        <p:spPr>
          <a:xfrm>
            <a:off x="519728" y="1217083"/>
            <a:ext cx="6520220" cy="3201738"/>
          </a:xfrm>
        </p:spPr>
        <p:txBody>
          <a:bodyPr>
            <a:normAutofit/>
          </a:bodyPr>
          <a:lstStyle/>
          <a:p>
            <a:pPr marL="114300" indent="0">
              <a:buNone/>
            </a:pPr>
            <a:r>
              <a:rPr lang="pt-BR" sz="1900" b="1" dirty="0">
                <a:latin typeface="Calibri" panose="020F0502020204030204" pitchFamily="34" charset="0"/>
                <a:cs typeface="Calibri" panose="020F0502020204030204" pitchFamily="34" charset="0"/>
              </a:rPr>
              <a:t>INTRODUÇÃO </a:t>
            </a:r>
          </a:p>
          <a:p>
            <a:endParaRPr lang="pt-BR" dirty="0"/>
          </a:p>
          <a:p>
            <a:pPr marL="114300" indent="0">
              <a:buNone/>
            </a:pPr>
            <a:r>
              <a:rPr lang="pt-BR" sz="1600" dirty="0">
                <a:latin typeface="Calibri" panose="020F0502020204030204" pitchFamily="34" charset="0"/>
                <a:cs typeface="Calibri" panose="020F0502020204030204" pitchFamily="34" charset="0"/>
              </a:rPr>
              <a:t>As Metas e Ações deste plano estão voltadas para o fortalecimento de todas as dimensões favorecendo a participação efetiva de todos os segmentos da comunidade escolar, de modo a promover um ambiente escolar propício para a aprendizado desenvolvendo a autonomia, o respeito à diversidade social e cultural de todos os envolvidos no contexto escolar. Nesse sentido, as metas e ações foram planejadas para ocorrerem durante a vigência deste plano (2024/2027) sem datas especificas de início e fim, conforme Calendário Escolar, recursos financeiros disponíveis e articulados junto a Secretaria Municipal de Educação e Setores financeiros e ou entidades colaboradoras.</a:t>
            </a:r>
          </a:p>
          <a:p>
            <a:endParaRPr lang="pt-BR" dirty="0"/>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1539" y="153179"/>
            <a:ext cx="844159" cy="718854"/>
          </a:xfrm>
          <a:prstGeom prst="rect">
            <a:avLst/>
          </a:prstGeom>
          <a:noFill/>
          <a:ln>
            <a:noFill/>
          </a:ln>
        </p:spPr>
      </p:pic>
    </p:spTree>
    <p:extLst>
      <p:ext uri="{BB962C8B-B14F-4D97-AF65-F5344CB8AC3E}">
        <p14:creationId xmlns:p14="http://schemas.microsoft.com/office/powerpoint/2010/main" val="1330509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0" y="1588"/>
            <a:ext cx="6521450" cy="884237"/>
          </a:xfrm>
        </p:spPr>
        <p:txBody>
          <a:bodyPr>
            <a:normAutofit/>
          </a:bodyPr>
          <a:lstStyle/>
          <a:p>
            <a:pPr algn="ctr"/>
            <a:r>
              <a:rPr lang="pt-BR" sz="2000" b="1" dirty="0">
                <a:latin typeface="Calibri" panose="020F0502020204030204" pitchFamily="34" charset="0"/>
                <a:cs typeface="Calibri" panose="020F0502020204030204" pitchFamily="34" charset="0"/>
              </a:rPr>
              <a:t>METAS E ESTRATÉGIAS/AÇÕES</a:t>
            </a:r>
            <a:endParaRPr lang="pt-BR" sz="2000" dirty="0">
              <a:latin typeface="Calibri" panose="020F0502020204030204" pitchFamily="34" charset="0"/>
              <a:cs typeface="Calibri" panose="020F0502020204030204" pitchFamily="34" charset="0"/>
            </a:endParaRPr>
          </a:p>
        </p:txBody>
      </p:sp>
      <p:sp>
        <p:nvSpPr>
          <p:cNvPr id="3" name="Espaço Reservado para Texto 2"/>
          <p:cNvSpPr>
            <a:spLocks noGrp="1"/>
          </p:cNvSpPr>
          <p:nvPr>
            <p:ph type="body" idx="4294967295"/>
          </p:nvPr>
        </p:nvSpPr>
        <p:spPr>
          <a:xfrm>
            <a:off x="0" y="665163"/>
            <a:ext cx="6521450" cy="2900362"/>
          </a:xfrm>
        </p:spPr>
        <p:txBody>
          <a:bodyPr/>
          <a:lstStyle/>
          <a:p>
            <a:pPr marL="118364" indent="0" algn="ctr">
              <a:buNone/>
            </a:pPr>
            <a:r>
              <a:rPr lang="pt-BR" sz="1800" b="1" dirty="0">
                <a:latin typeface="Calibri" panose="020F0502020204030204" pitchFamily="34" charset="0"/>
                <a:cs typeface="Calibri" panose="020F0502020204030204" pitchFamily="34" charset="0"/>
              </a:rPr>
              <a:t>SOCIOECONÕMICO/FINANCEIRO</a:t>
            </a:r>
            <a:endParaRPr lang="pt-BR" sz="1800" dirty="0">
              <a:latin typeface="Calibri" panose="020F0502020204030204" pitchFamily="34" charset="0"/>
              <a:cs typeface="Calibri" panose="020F0502020204030204" pitchFamily="34" charset="0"/>
            </a:endParaRPr>
          </a:p>
          <a:p>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3675652638"/>
              </p:ext>
            </p:extLst>
          </p:nvPr>
        </p:nvGraphicFramePr>
        <p:xfrm>
          <a:off x="52965" y="1039884"/>
          <a:ext cx="7453744" cy="3473958"/>
        </p:xfrm>
        <a:graphic>
          <a:graphicData uri="http://schemas.openxmlformats.org/drawingml/2006/table">
            <a:tbl>
              <a:tblPr firstRow="1" firstCol="1" bandRow="1">
                <a:tableStyleId>{5C22544A-7EE6-4342-B048-85BDC9FD1C3A}</a:tableStyleId>
              </a:tblPr>
              <a:tblGrid>
                <a:gridCol w="2221633">
                  <a:extLst>
                    <a:ext uri="{9D8B030D-6E8A-4147-A177-3AD203B41FA5}">
                      <a16:colId xmlns:a16="http://schemas.microsoft.com/office/drawing/2014/main" val="20000"/>
                    </a:ext>
                  </a:extLst>
                </a:gridCol>
                <a:gridCol w="2553566">
                  <a:extLst>
                    <a:ext uri="{9D8B030D-6E8A-4147-A177-3AD203B41FA5}">
                      <a16:colId xmlns:a16="http://schemas.microsoft.com/office/drawing/2014/main" val="20001"/>
                    </a:ext>
                  </a:extLst>
                </a:gridCol>
                <a:gridCol w="591127">
                  <a:extLst>
                    <a:ext uri="{9D8B030D-6E8A-4147-A177-3AD203B41FA5}">
                      <a16:colId xmlns:a16="http://schemas.microsoft.com/office/drawing/2014/main" val="20002"/>
                    </a:ext>
                  </a:extLst>
                </a:gridCol>
                <a:gridCol w="802215">
                  <a:extLst>
                    <a:ext uri="{9D8B030D-6E8A-4147-A177-3AD203B41FA5}">
                      <a16:colId xmlns:a16="http://schemas.microsoft.com/office/drawing/2014/main" val="20003"/>
                    </a:ext>
                  </a:extLst>
                </a:gridCol>
                <a:gridCol w="1285203">
                  <a:extLst>
                    <a:ext uri="{9D8B030D-6E8A-4147-A177-3AD203B41FA5}">
                      <a16:colId xmlns:a16="http://schemas.microsoft.com/office/drawing/2014/main" val="20004"/>
                    </a:ext>
                  </a:extLst>
                </a:gridCol>
              </a:tblGrid>
              <a:tr h="611532">
                <a:tc>
                  <a:txBody>
                    <a:bodyPr/>
                    <a:lstStyle/>
                    <a:p>
                      <a:pPr algn="ctr">
                        <a:lnSpc>
                          <a:spcPct val="150000"/>
                        </a:lnSpc>
                        <a:spcAft>
                          <a:spcPts val="0"/>
                        </a:spcAft>
                      </a:pPr>
                      <a:r>
                        <a:rPr lang="pt-BR" sz="1300" kern="100" dirty="0">
                          <a:effectLst/>
                          <a:latin typeface="Calibri" panose="020F0502020204030204" pitchFamily="34" charset="0"/>
                          <a:cs typeface="Calibri" panose="020F0502020204030204" pitchFamily="34" charset="0"/>
                        </a:rPr>
                        <a:t>Meta</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40283" marR="40283" marT="0" marB="0"/>
                </a:tc>
                <a:tc>
                  <a:txBody>
                    <a:bodyPr/>
                    <a:lstStyle/>
                    <a:p>
                      <a:pPr algn="ctr">
                        <a:lnSpc>
                          <a:spcPct val="150000"/>
                        </a:lnSpc>
                        <a:spcAft>
                          <a:spcPts val="0"/>
                        </a:spcAft>
                      </a:pPr>
                      <a:r>
                        <a:rPr lang="pt-BR" sz="1300" kern="100" dirty="0">
                          <a:effectLst/>
                          <a:latin typeface="Calibri" panose="020F0502020204030204" pitchFamily="34" charset="0"/>
                          <a:cs typeface="Calibri" panose="020F0502020204030204" pitchFamily="34" charset="0"/>
                        </a:rPr>
                        <a:t>Estratégia</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40283" marR="40283" marT="0" marB="0"/>
                </a:tc>
                <a:tc>
                  <a:txBody>
                    <a:bodyPr/>
                    <a:lstStyle/>
                    <a:p>
                      <a:pPr algn="ctr">
                        <a:lnSpc>
                          <a:spcPct val="150000"/>
                        </a:lnSpc>
                        <a:spcAft>
                          <a:spcPts val="0"/>
                        </a:spcAft>
                      </a:pPr>
                      <a:r>
                        <a:rPr lang="pt-BR" sz="1300" kern="100">
                          <a:effectLst/>
                          <a:latin typeface="Calibri" panose="020F0502020204030204" pitchFamily="34" charset="0"/>
                          <a:cs typeface="Calibri" panose="020F0502020204030204" pitchFamily="34" charset="0"/>
                        </a:rPr>
                        <a:t>Prazo início</a:t>
                      </a:r>
                      <a:endParaRPr lang="pt-BR" sz="1300" kern="100">
                        <a:effectLst/>
                        <a:latin typeface="Calibri" panose="020F0502020204030204" pitchFamily="34" charset="0"/>
                        <a:ea typeface="Calibri" panose="020F0502020204030204" pitchFamily="34" charset="0"/>
                        <a:cs typeface="Calibri" panose="020F0502020204030204" pitchFamily="34" charset="0"/>
                      </a:endParaRPr>
                    </a:p>
                  </a:txBody>
                  <a:tcPr marL="40283" marR="40283" marT="0" marB="0"/>
                </a:tc>
                <a:tc>
                  <a:txBody>
                    <a:bodyPr/>
                    <a:lstStyle/>
                    <a:p>
                      <a:pPr algn="ctr">
                        <a:lnSpc>
                          <a:spcPct val="150000"/>
                        </a:lnSpc>
                        <a:spcAft>
                          <a:spcPts val="0"/>
                        </a:spcAft>
                      </a:pPr>
                      <a:r>
                        <a:rPr lang="pt-BR" sz="1300" kern="100">
                          <a:effectLst/>
                          <a:latin typeface="Calibri" panose="020F0502020204030204" pitchFamily="34" charset="0"/>
                          <a:cs typeface="Calibri" panose="020F0502020204030204" pitchFamily="34" charset="0"/>
                        </a:rPr>
                        <a:t>Prazo de conclusão</a:t>
                      </a:r>
                      <a:endParaRPr lang="pt-BR" sz="1300" kern="100">
                        <a:effectLst/>
                        <a:latin typeface="Calibri" panose="020F0502020204030204" pitchFamily="34" charset="0"/>
                        <a:ea typeface="Calibri" panose="020F0502020204030204" pitchFamily="34" charset="0"/>
                        <a:cs typeface="Calibri" panose="020F0502020204030204" pitchFamily="34" charset="0"/>
                      </a:endParaRPr>
                    </a:p>
                  </a:txBody>
                  <a:tcPr marL="40283" marR="40283" marT="0" marB="0"/>
                </a:tc>
                <a:tc>
                  <a:txBody>
                    <a:bodyPr/>
                    <a:lstStyle/>
                    <a:p>
                      <a:pPr algn="ctr">
                        <a:lnSpc>
                          <a:spcPct val="150000"/>
                        </a:lnSpc>
                        <a:spcAft>
                          <a:spcPts val="0"/>
                        </a:spcAft>
                      </a:pPr>
                      <a:r>
                        <a:rPr lang="pt-BR" sz="1300" kern="100" dirty="0">
                          <a:effectLst/>
                          <a:latin typeface="Calibri" panose="020F0502020204030204" pitchFamily="34" charset="0"/>
                          <a:cs typeface="Calibri" panose="020F0502020204030204" pitchFamily="34" charset="0"/>
                        </a:rPr>
                        <a:t>Recursos materiais e ou financeiros</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40283" marR="40283" marT="0" marB="0"/>
                </a:tc>
                <a:extLst>
                  <a:ext uri="{0D108BD9-81ED-4DB2-BD59-A6C34878D82A}">
                    <a16:rowId xmlns:a16="http://schemas.microsoft.com/office/drawing/2014/main" val="10000"/>
                  </a:ext>
                </a:extLst>
              </a:tr>
              <a:tr h="1721394">
                <a:tc>
                  <a:txBody>
                    <a:bodyPr/>
                    <a:lstStyle/>
                    <a:p>
                      <a:pPr algn="ctr">
                        <a:lnSpc>
                          <a:spcPct val="150000"/>
                        </a:lnSpc>
                        <a:spcAft>
                          <a:spcPts val="0"/>
                        </a:spcAft>
                      </a:pPr>
                      <a:r>
                        <a:rPr lang="pt-BR" sz="1300" kern="100" dirty="0">
                          <a:effectLst/>
                          <a:latin typeface="Calibri" panose="020F0502020204030204" pitchFamily="34" charset="0"/>
                          <a:cs typeface="Calibri" panose="020F0502020204030204" pitchFamily="34" charset="0"/>
                        </a:rPr>
                        <a:t>Manter parcerias com instituição financeira através de projetos elaborados pela gestão e ou associação de Pais (APP)</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40283" marR="40283" marT="0" marB="0"/>
                </a:tc>
                <a:tc>
                  <a:txBody>
                    <a:bodyPr/>
                    <a:lstStyle/>
                    <a:p>
                      <a:pPr algn="ctr">
                        <a:lnSpc>
                          <a:spcPct val="150000"/>
                        </a:lnSpc>
                        <a:spcAft>
                          <a:spcPts val="0"/>
                        </a:spcAft>
                      </a:pPr>
                      <a:r>
                        <a:rPr lang="pt-BR" sz="1300" kern="100" dirty="0">
                          <a:effectLst/>
                          <a:latin typeface="Calibri" panose="020F0502020204030204" pitchFamily="34" charset="0"/>
                          <a:cs typeface="Calibri" panose="020F0502020204030204" pitchFamily="34" charset="0"/>
                        </a:rPr>
                        <a:t>Solicitação equipamentos para sala de informática (computadores);</a:t>
                      </a:r>
                    </a:p>
                    <a:p>
                      <a:pPr algn="ctr">
                        <a:lnSpc>
                          <a:spcPct val="150000"/>
                        </a:lnSpc>
                        <a:spcAft>
                          <a:spcPts val="0"/>
                        </a:spcAft>
                      </a:pPr>
                      <a:r>
                        <a:rPr lang="pt-BR" sz="1300" kern="100" dirty="0">
                          <a:effectLst/>
                          <a:latin typeface="Calibri" panose="020F0502020204030204" pitchFamily="34" charset="0"/>
                          <a:cs typeface="Calibri" panose="020F0502020204030204" pitchFamily="34" charset="0"/>
                        </a:rPr>
                        <a:t>Aquisição de materiais pedagógicos diversificados para atender estudantes que tenham alguma necessidade especial. </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40283" marR="40283" marT="0" marB="0"/>
                </a:tc>
                <a:tc>
                  <a:txBody>
                    <a:bodyPr/>
                    <a:lstStyle/>
                    <a:p>
                      <a:pPr algn="ctr">
                        <a:lnSpc>
                          <a:spcPct val="150000"/>
                        </a:lnSpc>
                        <a:spcAft>
                          <a:spcPts val="0"/>
                        </a:spcAft>
                      </a:pPr>
                      <a:r>
                        <a:rPr lang="pt-BR" sz="1300" kern="100" dirty="0">
                          <a:effectLst/>
                          <a:latin typeface="Calibri" panose="020F0502020204030204" pitchFamily="34" charset="0"/>
                          <a:cs typeface="Calibri" panose="020F0502020204030204" pitchFamily="34" charset="0"/>
                        </a:rPr>
                        <a:t>Janeiro de 2024</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40283" marR="40283" marT="0" marB="0"/>
                </a:tc>
                <a:tc>
                  <a:txBody>
                    <a:bodyPr/>
                    <a:lstStyle/>
                    <a:p>
                      <a:pPr algn="ctr">
                        <a:lnSpc>
                          <a:spcPct val="150000"/>
                        </a:lnSpc>
                        <a:spcAft>
                          <a:spcPts val="0"/>
                        </a:spcAft>
                      </a:pPr>
                      <a:r>
                        <a:rPr lang="pt-BR" sz="1300" kern="100" dirty="0">
                          <a:effectLst/>
                          <a:latin typeface="Calibri" panose="020F0502020204030204" pitchFamily="34" charset="0"/>
                          <a:cs typeface="Calibri" panose="020F0502020204030204" pitchFamily="34" charset="0"/>
                        </a:rPr>
                        <a:t>Dezembro de 2026</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40283" marR="40283" marT="0" marB="0"/>
                </a:tc>
                <a:tc>
                  <a:txBody>
                    <a:bodyPr/>
                    <a:lstStyle/>
                    <a:p>
                      <a:pPr algn="ctr">
                        <a:lnSpc>
                          <a:spcPct val="150000"/>
                        </a:lnSpc>
                        <a:spcAft>
                          <a:spcPts val="0"/>
                        </a:spcAft>
                      </a:pPr>
                      <a:r>
                        <a:rPr lang="pt-BR" sz="1300" kern="100">
                          <a:effectLst/>
                          <a:latin typeface="Calibri" panose="020F0502020204030204" pitchFamily="34" charset="0"/>
                          <a:cs typeface="Calibri" panose="020F0502020204030204" pitchFamily="34" charset="0"/>
                        </a:rPr>
                        <a:t> </a:t>
                      </a:r>
                      <a:endParaRPr lang="pt-BR" sz="1300" kern="100">
                        <a:effectLst/>
                        <a:latin typeface="Calibri" panose="020F0502020204030204" pitchFamily="34" charset="0"/>
                        <a:ea typeface="Calibri" panose="020F0502020204030204" pitchFamily="34" charset="0"/>
                        <a:cs typeface="Calibri" panose="020F0502020204030204" pitchFamily="34" charset="0"/>
                      </a:endParaRPr>
                    </a:p>
                  </a:txBody>
                  <a:tcPr marL="40283" marR="40283" marT="0" marB="0"/>
                </a:tc>
                <a:extLst>
                  <a:ext uri="{0D108BD9-81ED-4DB2-BD59-A6C34878D82A}">
                    <a16:rowId xmlns:a16="http://schemas.microsoft.com/office/drawing/2014/main" val="10001"/>
                  </a:ext>
                </a:extLst>
              </a:tr>
              <a:tr h="860696">
                <a:tc>
                  <a:txBody>
                    <a:bodyPr/>
                    <a:lstStyle/>
                    <a:p>
                      <a:pPr algn="ctr">
                        <a:lnSpc>
                          <a:spcPct val="150000"/>
                        </a:lnSpc>
                        <a:spcAft>
                          <a:spcPts val="0"/>
                        </a:spcAft>
                      </a:pPr>
                      <a:r>
                        <a:rPr lang="pt-BR" sz="1300" kern="100">
                          <a:effectLst/>
                          <a:latin typeface="Calibri" panose="020F0502020204030204" pitchFamily="34" charset="0"/>
                          <a:cs typeface="Calibri" panose="020F0502020204030204" pitchFamily="34" charset="0"/>
                        </a:rPr>
                        <a:t>Arrecadar fundos para reestruturação do espaço da Biblioteca </a:t>
                      </a:r>
                      <a:endParaRPr lang="pt-BR" sz="1300" kern="100">
                        <a:effectLst/>
                        <a:latin typeface="Calibri" panose="020F0502020204030204" pitchFamily="34" charset="0"/>
                        <a:ea typeface="Calibri" panose="020F0502020204030204" pitchFamily="34" charset="0"/>
                        <a:cs typeface="Calibri" panose="020F0502020204030204" pitchFamily="34" charset="0"/>
                      </a:endParaRPr>
                    </a:p>
                  </a:txBody>
                  <a:tcPr marL="40283" marR="40283" marT="0" marB="0"/>
                </a:tc>
                <a:tc>
                  <a:txBody>
                    <a:bodyPr/>
                    <a:lstStyle/>
                    <a:p>
                      <a:pPr algn="ctr">
                        <a:lnSpc>
                          <a:spcPct val="150000"/>
                        </a:lnSpc>
                        <a:spcAft>
                          <a:spcPts val="0"/>
                        </a:spcAft>
                      </a:pPr>
                      <a:r>
                        <a:rPr lang="pt-BR" sz="1300" kern="100" dirty="0">
                          <a:effectLst/>
                          <a:latin typeface="Calibri" panose="020F0502020204030204" pitchFamily="34" charset="0"/>
                          <a:cs typeface="Calibri" panose="020F0502020204030204" pitchFamily="34" charset="0"/>
                        </a:rPr>
                        <a:t>Através de Rifa especifica para tal meta</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40283" marR="40283" marT="0" marB="0"/>
                </a:tc>
                <a:tc>
                  <a:txBody>
                    <a:bodyPr/>
                    <a:lstStyle/>
                    <a:p>
                      <a:pPr algn="ctr">
                        <a:lnSpc>
                          <a:spcPct val="150000"/>
                        </a:lnSpc>
                        <a:spcAft>
                          <a:spcPts val="0"/>
                        </a:spcAft>
                      </a:pPr>
                      <a:r>
                        <a:rPr lang="pt-BR" sz="1300" kern="100" dirty="0">
                          <a:effectLst/>
                          <a:latin typeface="Calibri" panose="020F0502020204030204" pitchFamily="34" charset="0"/>
                          <a:cs typeface="Calibri" panose="020F0502020204030204" pitchFamily="34" charset="0"/>
                        </a:rPr>
                        <a:t>Janeiro de 2026</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40283" marR="40283" marT="0" marB="0"/>
                </a:tc>
                <a:tc>
                  <a:txBody>
                    <a:bodyPr/>
                    <a:lstStyle/>
                    <a:p>
                      <a:pPr algn="ctr">
                        <a:lnSpc>
                          <a:spcPct val="150000"/>
                        </a:lnSpc>
                        <a:spcAft>
                          <a:spcPts val="0"/>
                        </a:spcAft>
                      </a:pPr>
                      <a:r>
                        <a:rPr lang="pt-BR" sz="1300" kern="100" dirty="0">
                          <a:effectLst/>
                          <a:latin typeface="Calibri" panose="020F0502020204030204" pitchFamily="34" charset="0"/>
                          <a:cs typeface="Calibri" panose="020F0502020204030204" pitchFamily="34" charset="0"/>
                        </a:rPr>
                        <a:t>Dezembro de 2026</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40283" marR="40283" marT="0" marB="0"/>
                </a:tc>
                <a:tc>
                  <a:txBody>
                    <a:bodyPr/>
                    <a:lstStyle/>
                    <a:p>
                      <a:pPr algn="ctr">
                        <a:lnSpc>
                          <a:spcPct val="150000"/>
                        </a:lnSpc>
                        <a:spcAft>
                          <a:spcPts val="0"/>
                        </a:spcAft>
                      </a:pPr>
                      <a:r>
                        <a:rPr lang="pt-BR" sz="1300" kern="100" dirty="0">
                          <a:effectLst/>
                          <a:latin typeface="Calibri" panose="020F0502020204030204" pitchFamily="34" charset="0"/>
                          <a:cs typeface="Calibri" panose="020F0502020204030204" pitchFamily="34" charset="0"/>
                        </a:rPr>
                        <a:t> </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40283" marR="40283" marT="0" marB="0"/>
                </a:tc>
                <a:extLst>
                  <a:ext uri="{0D108BD9-81ED-4DB2-BD59-A6C34878D82A}">
                    <a16:rowId xmlns:a16="http://schemas.microsoft.com/office/drawing/2014/main" val="10002"/>
                  </a:ext>
                </a:extLst>
              </a:tr>
            </a:tbl>
          </a:graphicData>
        </a:graphic>
      </p:graphicFrame>
      <p:pic>
        <p:nvPicPr>
          <p:cNvPr id="5" name="Imagem 4">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69726"/>
            <a:ext cx="844159" cy="718854"/>
          </a:xfrm>
          <a:prstGeom prst="rect">
            <a:avLst/>
          </a:prstGeom>
          <a:noFill/>
          <a:ln>
            <a:noFill/>
          </a:ln>
        </p:spPr>
      </p:pic>
    </p:spTree>
    <p:extLst>
      <p:ext uri="{BB962C8B-B14F-4D97-AF65-F5344CB8AC3E}">
        <p14:creationId xmlns:p14="http://schemas.microsoft.com/office/powerpoint/2010/main" val="37587711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0" y="0"/>
            <a:ext cx="6521450" cy="717550"/>
          </a:xfrm>
        </p:spPr>
        <p:txBody>
          <a:bodyPr>
            <a:normAutofit/>
          </a:bodyPr>
          <a:lstStyle/>
          <a:p>
            <a:pPr algn="ctr"/>
            <a:r>
              <a:rPr lang="pt-BR" sz="1800" b="1" dirty="0">
                <a:latin typeface="Calibri" panose="020F0502020204030204" pitchFamily="34" charset="0"/>
                <a:cs typeface="Calibri" panose="020F0502020204030204" pitchFamily="34" charset="0"/>
              </a:rPr>
              <a:t>PEDAGÓGICO</a:t>
            </a:r>
            <a:endParaRPr lang="pt-BR" sz="1800" dirty="0">
              <a:latin typeface="Calibri" panose="020F0502020204030204" pitchFamily="34" charset="0"/>
              <a:cs typeface="Calibri" panose="020F0502020204030204"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3895937728"/>
              </p:ext>
            </p:extLst>
          </p:nvPr>
        </p:nvGraphicFramePr>
        <p:xfrm>
          <a:off x="55266" y="430308"/>
          <a:ext cx="7449142" cy="4222179"/>
        </p:xfrm>
        <a:graphic>
          <a:graphicData uri="http://schemas.openxmlformats.org/drawingml/2006/table">
            <a:tbl>
              <a:tblPr firstRow="1" firstCol="1" bandRow="1">
                <a:tableStyleId>{5C22544A-7EE6-4342-B048-85BDC9FD1C3A}</a:tableStyleId>
              </a:tblPr>
              <a:tblGrid>
                <a:gridCol w="2000497">
                  <a:extLst>
                    <a:ext uri="{9D8B030D-6E8A-4147-A177-3AD203B41FA5}">
                      <a16:colId xmlns:a16="http://schemas.microsoft.com/office/drawing/2014/main" val="20000"/>
                    </a:ext>
                  </a:extLst>
                </a:gridCol>
                <a:gridCol w="2626659">
                  <a:extLst>
                    <a:ext uri="{9D8B030D-6E8A-4147-A177-3AD203B41FA5}">
                      <a16:colId xmlns:a16="http://schemas.microsoft.com/office/drawing/2014/main" val="20001"/>
                    </a:ext>
                  </a:extLst>
                </a:gridCol>
                <a:gridCol w="806824">
                  <a:extLst>
                    <a:ext uri="{9D8B030D-6E8A-4147-A177-3AD203B41FA5}">
                      <a16:colId xmlns:a16="http://schemas.microsoft.com/office/drawing/2014/main" val="20002"/>
                    </a:ext>
                  </a:extLst>
                </a:gridCol>
                <a:gridCol w="726141">
                  <a:extLst>
                    <a:ext uri="{9D8B030D-6E8A-4147-A177-3AD203B41FA5}">
                      <a16:colId xmlns:a16="http://schemas.microsoft.com/office/drawing/2014/main" val="20003"/>
                    </a:ext>
                  </a:extLst>
                </a:gridCol>
                <a:gridCol w="1289021">
                  <a:extLst>
                    <a:ext uri="{9D8B030D-6E8A-4147-A177-3AD203B41FA5}">
                      <a16:colId xmlns:a16="http://schemas.microsoft.com/office/drawing/2014/main" val="20004"/>
                    </a:ext>
                  </a:extLst>
                </a:gridCol>
              </a:tblGrid>
              <a:tr h="505981">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Meta</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17364" marR="17364"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Estratégia</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17364" marR="17364"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Prazo início</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17364" marR="17364"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Prazo de conclusão</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17364" marR="17364"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Recursos materiais e ou financeiros</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17364" marR="17364" marT="0" marB="0"/>
                </a:tc>
                <a:extLst>
                  <a:ext uri="{0D108BD9-81ED-4DB2-BD59-A6C34878D82A}">
                    <a16:rowId xmlns:a16="http://schemas.microsoft.com/office/drawing/2014/main" val="10000"/>
                  </a:ext>
                </a:extLst>
              </a:tr>
              <a:tr h="3440351">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Ampliar a participação dos pais ou responsáveis, assumindo o papel de corresponsáveis no processo educativo.</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17364" marR="17364"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Realizar conselhos de classe participativos no 1° trimestre de cada ano letivo,</a:t>
                      </a:r>
                      <a:r>
                        <a:rPr lang="pt-BR" sz="1200" kern="100" baseline="0" dirty="0">
                          <a:effectLst/>
                          <a:latin typeface="Calibri" panose="020F0502020204030204" pitchFamily="34" charset="0"/>
                          <a:cs typeface="Calibri" panose="020F0502020204030204" pitchFamily="34" charset="0"/>
                        </a:rPr>
                        <a:t> </a:t>
                      </a:r>
                      <a:r>
                        <a:rPr lang="pt-BR" sz="1200" kern="100" dirty="0">
                          <a:effectLst/>
                          <a:latin typeface="Calibri" panose="020F0502020204030204" pitchFamily="34" charset="0"/>
                          <a:cs typeface="Calibri" panose="020F0502020204030204" pitchFamily="34" charset="0"/>
                        </a:rPr>
                        <a:t>conforme a necessidade do corpo docente;</a:t>
                      </a:r>
                    </a:p>
                    <a:p>
                      <a:pPr>
                        <a:lnSpc>
                          <a:spcPct val="150000"/>
                        </a:lnSpc>
                        <a:spcAft>
                          <a:spcPts val="0"/>
                        </a:spcAft>
                      </a:pPr>
                      <a:r>
                        <a:rPr lang="pt-BR" sz="1200" kern="100" dirty="0">
                          <a:effectLst/>
                          <a:latin typeface="Calibri" panose="020F0502020204030204" pitchFamily="34" charset="0"/>
                          <a:cs typeface="Calibri" panose="020F0502020204030204" pitchFamily="34" charset="0"/>
                        </a:rPr>
                        <a:t>Efetuar reuniões de pais no início do ano letivo e sempre que for necessário; Proporcionar atividades e gincanas da família na escola;</a:t>
                      </a:r>
                    </a:p>
                    <a:p>
                      <a:pPr>
                        <a:lnSpc>
                          <a:spcPct val="150000"/>
                        </a:lnSpc>
                        <a:spcAft>
                          <a:spcPts val="0"/>
                        </a:spcAft>
                      </a:pPr>
                      <a:r>
                        <a:rPr lang="pt-BR" sz="1200" kern="100" dirty="0">
                          <a:effectLst/>
                          <a:latin typeface="Calibri" panose="020F0502020204030204" pitchFamily="34" charset="0"/>
                          <a:cs typeface="Calibri" panose="020F0502020204030204" pitchFamily="34" charset="0"/>
                        </a:rPr>
                        <a:t>Atender sempre que necessário os pais ou responsáveis para que todos os envolvidos possam participar e tomar as melhores decisões em prol do educando.</a:t>
                      </a:r>
                    </a:p>
                    <a:p>
                      <a:pPr>
                        <a:lnSpc>
                          <a:spcPct val="150000"/>
                        </a:lnSpc>
                        <a:spcAft>
                          <a:spcPts val="0"/>
                        </a:spcAft>
                      </a:pPr>
                      <a:r>
                        <a:rPr lang="pt-BR" sz="1200" kern="100" dirty="0">
                          <a:effectLst/>
                          <a:latin typeface="Calibri" panose="020F0502020204030204" pitchFamily="34" charset="0"/>
                          <a:cs typeface="Calibri" panose="020F0502020204030204" pitchFamily="34" charset="0"/>
                        </a:rPr>
                        <a:t>Desenvolver atividade cultural;</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17364" marR="17364"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Janeiro de 2024</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17364" marR="17364"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Dezembro de 2027</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17364" marR="17364"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 </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17364" marR="17364" marT="0" marB="0"/>
                </a:tc>
                <a:extLst>
                  <a:ext uri="{0D108BD9-81ED-4DB2-BD59-A6C34878D82A}">
                    <a16:rowId xmlns:a16="http://schemas.microsoft.com/office/drawing/2014/main" val="10003"/>
                  </a:ext>
                </a:extLst>
              </a:tr>
              <a:tr h="159501">
                <a:tc>
                  <a:txBody>
                    <a:bodyPr/>
                    <a:lstStyle/>
                    <a:p>
                      <a:pPr>
                        <a:lnSpc>
                          <a:spcPct val="150000"/>
                        </a:lnSpc>
                        <a:spcAft>
                          <a:spcPts val="0"/>
                        </a:spcAft>
                      </a:pPr>
                      <a:endParaRPr lang="pt-BR" sz="800" kern="100" dirty="0">
                        <a:effectLst/>
                        <a:latin typeface="Calibri" panose="020F0502020204030204" pitchFamily="34" charset="0"/>
                        <a:ea typeface="Calibri" panose="020F0502020204030204" pitchFamily="34" charset="0"/>
                        <a:cs typeface="Calibri" panose="020F0502020204030204" pitchFamily="34" charset="0"/>
                      </a:endParaRPr>
                    </a:p>
                  </a:txBody>
                  <a:tcPr marL="17364" marR="17364" marT="0" marB="0"/>
                </a:tc>
                <a:tc>
                  <a:txBody>
                    <a:bodyPr/>
                    <a:lstStyle/>
                    <a:p>
                      <a:pPr>
                        <a:lnSpc>
                          <a:spcPct val="150000"/>
                        </a:lnSpc>
                        <a:spcAft>
                          <a:spcPts val="0"/>
                        </a:spcAft>
                      </a:pPr>
                      <a:endParaRPr lang="pt-BR" sz="800" kern="100" dirty="0">
                        <a:effectLst/>
                        <a:latin typeface="Calibri" panose="020F0502020204030204" pitchFamily="34" charset="0"/>
                        <a:ea typeface="Calibri" panose="020F0502020204030204" pitchFamily="34" charset="0"/>
                        <a:cs typeface="Calibri" panose="020F0502020204030204" pitchFamily="34" charset="0"/>
                      </a:endParaRPr>
                    </a:p>
                  </a:txBody>
                  <a:tcPr marL="17364" marR="17364" marT="0" marB="0"/>
                </a:tc>
                <a:tc>
                  <a:txBody>
                    <a:bodyPr/>
                    <a:lstStyle/>
                    <a:p>
                      <a:pPr>
                        <a:lnSpc>
                          <a:spcPct val="150000"/>
                        </a:lnSpc>
                        <a:spcAft>
                          <a:spcPts val="0"/>
                        </a:spcAft>
                      </a:pPr>
                      <a:r>
                        <a:rPr lang="pt-BR" sz="800" kern="100">
                          <a:effectLst/>
                          <a:latin typeface="Calibri" panose="020F0502020204030204" pitchFamily="34" charset="0"/>
                          <a:cs typeface="Calibri" panose="020F0502020204030204" pitchFamily="34" charset="0"/>
                        </a:rPr>
                        <a:t> </a:t>
                      </a:r>
                      <a:endParaRPr lang="pt-BR" sz="800" kern="100">
                        <a:effectLst/>
                        <a:latin typeface="Calibri" panose="020F0502020204030204" pitchFamily="34" charset="0"/>
                        <a:ea typeface="Calibri" panose="020F0502020204030204" pitchFamily="34" charset="0"/>
                        <a:cs typeface="Calibri" panose="020F0502020204030204" pitchFamily="34" charset="0"/>
                      </a:endParaRPr>
                    </a:p>
                  </a:txBody>
                  <a:tcPr marL="17364" marR="17364" marT="0" marB="0"/>
                </a:tc>
                <a:tc>
                  <a:txBody>
                    <a:bodyPr/>
                    <a:lstStyle/>
                    <a:p>
                      <a:pPr>
                        <a:lnSpc>
                          <a:spcPct val="150000"/>
                        </a:lnSpc>
                        <a:spcAft>
                          <a:spcPts val="0"/>
                        </a:spcAft>
                      </a:pPr>
                      <a:r>
                        <a:rPr lang="pt-BR" sz="800" kern="100">
                          <a:effectLst/>
                          <a:latin typeface="Calibri" panose="020F0502020204030204" pitchFamily="34" charset="0"/>
                          <a:cs typeface="Calibri" panose="020F0502020204030204" pitchFamily="34" charset="0"/>
                        </a:rPr>
                        <a:t> </a:t>
                      </a:r>
                      <a:endParaRPr lang="pt-BR" sz="800" kern="100">
                        <a:effectLst/>
                        <a:latin typeface="Calibri" panose="020F0502020204030204" pitchFamily="34" charset="0"/>
                        <a:ea typeface="Calibri" panose="020F0502020204030204" pitchFamily="34" charset="0"/>
                        <a:cs typeface="Calibri" panose="020F0502020204030204" pitchFamily="34" charset="0"/>
                      </a:endParaRPr>
                    </a:p>
                  </a:txBody>
                  <a:tcPr marL="17364" marR="17364" marT="0" marB="0"/>
                </a:tc>
                <a:tc>
                  <a:txBody>
                    <a:bodyPr/>
                    <a:lstStyle/>
                    <a:p>
                      <a:pPr>
                        <a:lnSpc>
                          <a:spcPct val="150000"/>
                        </a:lnSpc>
                        <a:spcAft>
                          <a:spcPts val="0"/>
                        </a:spcAft>
                      </a:pPr>
                      <a:r>
                        <a:rPr lang="pt-BR" sz="800" kern="100" dirty="0">
                          <a:effectLst/>
                          <a:latin typeface="Calibri" panose="020F0502020204030204" pitchFamily="34" charset="0"/>
                          <a:cs typeface="Calibri" panose="020F0502020204030204" pitchFamily="34" charset="0"/>
                        </a:rPr>
                        <a:t> </a:t>
                      </a:r>
                      <a:endParaRPr lang="pt-BR" sz="800" kern="100" dirty="0">
                        <a:effectLst/>
                        <a:latin typeface="Calibri" panose="020F0502020204030204" pitchFamily="34" charset="0"/>
                        <a:ea typeface="Calibri" panose="020F0502020204030204" pitchFamily="34" charset="0"/>
                        <a:cs typeface="Calibri" panose="020F0502020204030204" pitchFamily="34" charset="0"/>
                      </a:endParaRPr>
                    </a:p>
                  </a:txBody>
                  <a:tcPr marL="17364" marR="17364"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515164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16:creationId xmlns:a16="http://schemas.microsoft.com/office/drawing/2014/main" id="{FF8DE98F-ADCB-A70E-D61F-3FFB0667D1F9}"/>
              </a:ext>
            </a:extLst>
          </p:cNvPr>
          <p:cNvGraphicFramePr>
            <a:graphicFrameLocks noGrp="1"/>
          </p:cNvGraphicFramePr>
          <p:nvPr>
            <p:extLst>
              <p:ext uri="{D42A27DB-BD31-4B8C-83A1-F6EECF244321}">
                <p14:modId xmlns:p14="http://schemas.microsoft.com/office/powerpoint/2010/main" val="83080069"/>
              </p:ext>
            </p:extLst>
          </p:nvPr>
        </p:nvGraphicFramePr>
        <p:xfrm>
          <a:off x="188258" y="195477"/>
          <a:ext cx="6911789" cy="4181046"/>
        </p:xfrm>
        <a:graphic>
          <a:graphicData uri="http://schemas.openxmlformats.org/drawingml/2006/table">
            <a:tbl>
              <a:tblPr firstRow="1" firstCol="1" bandRow="1">
                <a:tableStyleId>{5C22544A-7EE6-4342-B048-85BDC9FD1C3A}</a:tableStyleId>
              </a:tblPr>
              <a:tblGrid>
                <a:gridCol w="1721224">
                  <a:extLst>
                    <a:ext uri="{9D8B030D-6E8A-4147-A177-3AD203B41FA5}">
                      <a16:colId xmlns:a16="http://schemas.microsoft.com/office/drawing/2014/main" val="1824448621"/>
                    </a:ext>
                  </a:extLst>
                </a:gridCol>
                <a:gridCol w="2411506">
                  <a:extLst>
                    <a:ext uri="{9D8B030D-6E8A-4147-A177-3AD203B41FA5}">
                      <a16:colId xmlns:a16="http://schemas.microsoft.com/office/drawing/2014/main" val="1914151658"/>
                    </a:ext>
                  </a:extLst>
                </a:gridCol>
                <a:gridCol w="842683">
                  <a:extLst>
                    <a:ext uri="{9D8B030D-6E8A-4147-A177-3AD203B41FA5}">
                      <a16:colId xmlns:a16="http://schemas.microsoft.com/office/drawing/2014/main" val="1000947774"/>
                    </a:ext>
                  </a:extLst>
                </a:gridCol>
                <a:gridCol w="869577">
                  <a:extLst>
                    <a:ext uri="{9D8B030D-6E8A-4147-A177-3AD203B41FA5}">
                      <a16:colId xmlns:a16="http://schemas.microsoft.com/office/drawing/2014/main" val="2769503570"/>
                    </a:ext>
                  </a:extLst>
                </a:gridCol>
                <a:gridCol w="1066799">
                  <a:extLst>
                    <a:ext uri="{9D8B030D-6E8A-4147-A177-3AD203B41FA5}">
                      <a16:colId xmlns:a16="http://schemas.microsoft.com/office/drawing/2014/main" val="3439686625"/>
                    </a:ext>
                  </a:extLst>
                </a:gridCol>
              </a:tblGrid>
              <a:tr h="685179">
                <a:tc>
                  <a:txBody>
                    <a:bodyPr/>
                    <a:lstStyle/>
                    <a:p>
                      <a:pPr>
                        <a:lnSpc>
                          <a:spcPct val="150000"/>
                        </a:lnSpc>
                        <a:spcAft>
                          <a:spcPts val="800"/>
                        </a:spcAft>
                      </a:pPr>
                      <a:r>
                        <a:rPr lang="pt-BR" sz="1100" kern="100" dirty="0">
                          <a:effectLst/>
                          <a:latin typeface="Calibri" panose="020F0502020204030204" pitchFamily="34" charset="0"/>
                          <a:cs typeface="Calibri" panose="020F0502020204030204" pitchFamily="34" charset="0"/>
                        </a:rPr>
                        <a:t>Incorporar aos projetos anuais da escola os temas transversais contemporâneos </a:t>
                      </a:r>
                      <a:endParaRPr lang="pt-BR" sz="1100" kern="100" dirty="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tc>
                  <a:txBody>
                    <a:bodyPr/>
                    <a:lstStyle/>
                    <a:p>
                      <a:pPr>
                        <a:lnSpc>
                          <a:spcPct val="150000"/>
                        </a:lnSpc>
                        <a:spcAft>
                          <a:spcPts val="800"/>
                        </a:spcAft>
                      </a:pPr>
                      <a:r>
                        <a:rPr lang="pt-BR" sz="1100" kern="100">
                          <a:effectLst/>
                          <a:latin typeface="Calibri" panose="020F0502020204030204" pitchFamily="34" charset="0"/>
                          <a:cs typeface="Calibri" panose="020F0502020204030204" pitchFamily="34" charset="0"/>
                        </a:rPr>
                        <a:t>Elaboração de projetos envolvendo os temas transversais de forma interdisciplinar;</a:t>
                      </a:r>
                      <a:endParaRPr lang="pt-BR" sz="1100" kern="10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tc>
                  <a:txBody>
                    <a:bodyPr/>
                    <a:lstStyle/>
                    <a:p>
                      <a:pPr>
                        <a:lnSpc>
                          <a:spcPct val="150000"/>
                        </a:lnSpc>
                        <a:spcAft>
                          <a:spcPts val="800"/>
                        </a:spcAft>
                      </a:pPr>
                      <a:r>
                        <a:rPr lang="pt-BR" sz="1100" kern="100">
                          <a:effectLst/>
                          <a:latin typeface="Calibri" panose="020F0502020204030204" pitchFamily="34" charset="0"/>
                          <a:cs typeface="Calibri" panose="020F0502020204030204" pitchFamily="34" charset="0"/>
                        </a:rPr>
                        <a:t>Janeiro de 2024</a:t>
                      </a:r>
                      <a:endParaRPr lang="pt-BR" sz="1100" kern="10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tc>
                  <a:txBody>
                    <a:bodyPr/>
                    <a:lstStyle/>
                    <a:p>
                      <a:pPr>
                        <a:lnSpc>
                          <a:spcPct val="150000"/>
                        </a:lnSpc>
                        <a:spcAft>
                          <a:spcPts val="800"/>
                        </a:spcAft>
                      </a:pPr>
                      <a:r>
                        <a:rPr lang="pt-BR" sz="1100" kern="100">
                          <a:effectLst/>
                          <a:latin typeface="Calibri" panose="020F0502020204030204" pitchFamily="34" charset="0"/>
                          <a:cs typeface="Calibri" panose="020F0502020204030204" pitchFamily="34" charset="0"/>
                        </a:rPr>
                        <a:t>Dezembro de 2027</a:t>
                      </a:r>
                      <a:endParaRPr lang="pt-BR" sz="1100" kern="10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tc>
                  <a:txBody>
                    <a:bodyPr/>
                    <a:lstStyle/>
                    <a:p>
                      <a:pPr>
                        <a:lnSpc>
                          <a:spcPct val="150000"/>
                        </a:lnSpc>
                        <a:spcAft>
                          <a:spcPts val="800"/>
                        </a:spcAft>
                      </a:pPr>
                      <a:r>
                        <a:rPr lang="pt-BR" sz="1100" kern="100">
                          <a:effectLst/>
                          <a:latin typeface="Calibri" panose="020F0502020204030204" pitchFamily="34" charset="0"/>
                          <a:cs typeface="Calibri" panose="020F0502020204030204" pitchFamily="34" charset="0"/>
                        </a:rPr>
                        <a:t> </a:t>
                      </a:r>
                      <a:endParaRPr lang="pt-BR" sz="1100" kern="10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extLst>
                  <a:ext uri="{0D108BD9-81ED-4DB2-BD59-A6C34878D82A}">
                    <a16:rowId xmlns:a16="http://schemas.microsoft.com/office/drawing/2014/main" val="4219465811"/>
                  </a:ext>
                </a:extLst>
              </a:tr>
              <a:tr h="685179">
                <a:tc>
                  <a:txBody>
                    <a:bodyPr/>
                    <a:lstStyle/>
                    <a:p>
                      <a:pPr>
                        <a:lnSpc>
                          <a:spcPct val="150000"/>
                        </a:lnSpc>
                        <a:spcAft>
                          <a:spcPts val="800"/>
                        </a:spcAft>
                      </a:pPr>
                      <a:r>
                        <a:rPr lang="pt-BR" sz="1100" kern="100" dirty="0">
                          <a:effectLst/>
                          <a:latin typeface="Calibri" panose="020F0502020204030204" pitchFamily="34" charset="0"/>
                          <a:cs typeface="Calibri" panose="020F0502020204030204" pitchFamily="34" charset="0"/>
                        </a:rPr>
                        <a:t>Promover manifestações artísticas, culturais e esportivas para todos os educandos</a:t>
                      </a:r>
                      <a:endParaRPr lang="pt-BR" sz="1100" kern="100" dirty="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tc>
                  <a:txBody>
                    <a:bodyPr/>
                    <a:lstStyle/>
                    <a:p>
                      <a:pPr>
                        <a:lnSpc>
                          <a:spcPct val="150000"/>
                        </a:lnSpc>
                        <a:spcAft>
                          <a:spcPts val="800"/>
                        </a:spcAft>
                      </a:pPr>
                      <a:r>
                        <a:rPr lang="pt-BR" sz="1100" kern="100" dirty="0">
                          <a:effectLst/>
                          <a:latin typeface="Calibri" panose="020F0502020204030204" pitchFamily="34" charset="0"/>
                          <a:cs typeface="Calibri" panose="020F0502020204030204" pitchFamily="34" charset="0"/>
                        </a:rPr>
                        <a:t>Incluir no calendário escolar integração entre os estudantes </a:t>
                      </a:r>
                      <a:endParaRPr lang="pt-BR" sz="1100" kern="100" dirty="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tc>
                  <a:txBody>
                    <a:bodyPr/>
                    <a:lstStyle/>
                    <a:p>
                      <a:pPr>
                        <a:lnSpc>
                          <a:spcPct val="150000"/>
                        </a:lnSpc>
                        <a:spcAft>
                          <a:spcPts val="800"/>
                        </a:spcAft>
                      </a:pPr>
                      <a:r>
                        <a:rPr lang="pt-BR" sz="1100" kern="100">
                          <a:effectLst/>
                          <a:latin typeface="Calibri" panose="020F0502020204030204" pitchFamily="34" charset="0"/>
                          <a:cs typeface="Calibri" panose="020F0502020204030204" pitchFamily="34" charset="0"/>
                        </a:rPr>
                        <a:t>Janeiro de 2024</a:t>
                      </a:r>
                      <a:endParaRPr lang="pt-BR" sz="1100" kern="10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tc>
                  <a:txBody>
                    <a:bodyPr/>
                    <a:lstStyle/>
                    <a:p>
                      <a:pPr>
                        <a:lnSpc>
                          <a:spcPct val="150000"/>
                        </a:lnSpc>
                        <a:spcAft>
                          <a:spcPts val="800"/>
                        </a:spcAft>
                      </a:pPr>
                      <a:r>
                        <a:rPr lang="pt-BR" sz="1100" kern="100">
                          <a:effectLst/>
                          <a:latin typeface="Calibri" panose="020F0502020204030204" pitchFamily="34" charset="0"/>
                          <a:cs typeface="Calibri" panose="020F0502020204030204" pitchFamily="34" charset="0"/>
                        </a:rPr>
                        <a:t>Dezembro de 2027</a:t>
                      </a:r>
                      <a:endParaRPr lang="pt-BR" sz="1100" kern="10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tc>
                  <a:txBody>
                    <a:bodyPr/>
                    <a:lstStyle/>
                    <a:p>
                      <a:pPr>
                        <a:lnSpc>
                          <a:spcPct val="150000"/>
                        </a:lnSpc>
                        <a:spcAft>
                          <a:spcPts val="800"/>
                        </a:spcAft>
                      </a:pPr>
                      <a:r>
                        <a:rPr lang="pt-BR" sz="1100" kern="100" dirty="0">
                          <a:effectLst/>
                          <a:latin typeface="Calibri" panose="020F0502020204030204" pitchFamily="34" charset="0"/>
                          <a:cs typeface="Calibri" panose="020F0502020204030204" pitchFamily="34" charset="0"/>
                        </a:rPr>
                        <a:t> </a:t>
                      </a:r>
                      <a:endParaRPr lang="pt-BR" sz="1100" kern="100" dirty="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extLst>
                  <a:ext uri="{0D108BD9-81ED-4DB2-BD59-A6C34878D82A}">
                    <a16:rowId xmlns:a16="http://schemas.microsoft.com/office/drawing/2014/main" val="2215444658"/>
                  </a:ext>
                </a:extLst>
              </a:tr>
              <a:tr h="685179">
                <a:tc>
                  <a:txBody>
                    <a:bodyPr/>
                    <a:lstStyle/>
                    <a:p>
                      <a:pPr>
                        <a:lnSpc>
                          <a:spcPct val="150000"/>
                        </a:lnSpc>
                        <a:spcAft>
                          <a:spcPts val="800"/>
                        </a:spcAft>
                      </a:pPr>
                      <a:r>
                        <a:rPr lang="pt-BR" sz="1100" kern="100">
                          <a:effectLst/>
                          <a:latin typeface="Calibri" panose="020F0502020204030204" pitchFamily="34" charset="0"/>
                          <a:cs typeface="Calibri" panose="020F0502020204030204" pitchFamily="34" charset="0"/>
                        </a:rPr>
                        <a:t>Elevar o Ideb do Município</a:t>
                      </a:r>
                      <a:endParaRPr lang="pt-BR" sz="1100" kern="10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tc>
                  <a:txBody>
                    <a:bodyPr/>
                    <a:lstStyle/>
                    <a:p>
                      <a:pPr>
                        <a:lnSpc>
                          <a:spcPct val="150000"/>
                        </a:lnSpc>
                        <a:spcAft>
                          <a:spcPts val="800"/>
                        </a:spcAft>
                      </a:pPr>
                      <a:r>
                        <a:rPr lang="pt-BR" sz="1100" kern="100" dirty="0">
                          <a:effectLst/>
                          <a:latin typeface="Calibri" panose="020F0502020204030204" pitchFamily="34" charset="0"/>
                          <a:cs typeface="Calibri" panose="020F0502020204030204" pitchFamily="34" charset="0"/>
                        </a:rPr>
                        <a:t>Acompanhamento dos planejamentos;</a:t>
                      </a:r>
                    </a:p>
                    <a:p>
                      <a:pPr>
                        <a:lnSpc>
                          <a:spcPct val="150000"/>
                        </a:lnSpc>
                        <a:spcAft>
                          <a:spcPts val="800"/>
                        </a:spcAft>
                      </a:pPr>
                      <a:r>
                        <a:rPr lang="pt-BR" sz="1100" kern="100" dirty="0">
                          <a:effectLst/>
                          <a:latin typeface="Calibri" panose="020F0502020204030204" pitchFamily="34" charset="0"/>
                          <a:cs typeface="Calibri" panose="020F0502020204030204" pitchFamily="34" charset="0"/>
                        </a:rPr>
                        <a:t>Avaliações periódicas;</a:t>
                      </a:r>
                      <a:endParaRPr lang="pt-BR" sz="1100" kern="100" dirty="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tc>
                  <a:txBody>
                    <a:bodyPr/>
                    <a:lstStyle/>
                    <a:p>
                      <a:pPr>
                        <a:lnSpc>
                          <a:spcPct val="150000"/>
                        </a:lnSpc>
                        <a:spcAft>
                          <a:spcPts val="800"/>
                        </a:spcAft>
                      </a:pPr>
                      <a:r>
                        <a:rPr lang="pt-BR" sz="1100" kern="100">
                          <a:effectLst/>
                          <a:latin typeface="Calibri" panose="020F0502020204030204" pitchFamily="34" charset="0"/>
                          <a:cs typeface="Calibri" panose="020F0502020204030204" pitchFamily="34" charset="0"/>
                        </a:rPr>
                        <a:t>Janeiro de 2024</a:t>
                      </a:r>
                      <a:endParaRPr lang="pt-BR" sz="1100" kern="10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tc>
                  <a:txBody>
                    <a:bodyPr/>
                    <a:lstStyle/>
                    <a:p>
                      <a:pPr>
                        <a:lnSpc>
                          <a:spcPct val="150000"/>
                        </a:lnSpc>
                        <a:spcAft>
                          <a:spcPts val="800"/>
                        </a:spcAft>
                      </a:pPr>
                      <a:r>
                        <a:rPr lang="pt-BR" sz="1100" kern="100">
                          <a:effectLst/>
                          <a:latin typeface="Calibri" panose="020F0502020204030204" pitchFamily="34" charset="0"/>
                          <a:cs typeface="Calibri" panose="020F0502020204030204" pitchFamily="34" charset="0"/>
                        </a:rPr>
                        <a:t>Dezembro de 2027</a:t>
                      </a:r>
                      <a:endParaRPr lang="pt-BR" sz="1100" kern="10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tc>
                  <a:txBody>
                    <a:bodyPr/>
                    <a:lstStyle/>
                    <a:p>
                      <a:pPr>
                        <a:lnSpc>
                          <a:spcPct val="150000"/>
                        </a:lnSpc>
                        <a:spcAft>
                          <a:spcPts val="800"/>
                        </a:spcAft>
                      </a:pPr>
                      <a:r>
                        <a:rPr lang="pt-BR" sz="1100" kern="100" dirty="0">
                          <a:effectLst/>
                          <a:latin typeface="Calibri" panose="020F0502020204030204" pitchFamily="34" charset="0"/>
                          <a:cs typeface="Calibri" panose="020F0502020204030204" pitchFamily="34" charset="0"/>
                        </a:rPr>
                        <a:t> </a:t>
                      </a:r>
                      <a:endParaRPr lang="pt-BR" sz="1100" kern="100" dirty="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extLst>
                  <a:ext uri="{0D108BD9-81ED-4DB2-BD59-A6C34878D82A}">
                    <a16:rowId xmlns:a16="http://schemas.microsoft.com/office/drawing/2014/main" val="3379272034"/>
                  </a:ext>
                </a:extLst>
              </a:tr>
              <a:tr h="1162791">
                <a:tc>
                  <a:txBody>
                    <a:bodyPr/>
                    <a:lstStyle/>
                    <a:p>
                      <a:pPr>
                        <a:lnSpc>
                          <a:spcPct val="150000"/>
                        </a:lnSpc>
                        <a:spcAft>
                          <a:spcPts val="800"/>
                        </a:spcAft>
                      </a:pPr>
                      <a:r>
                        <a:rPr lang="pt-BR" sz="1100" kern="100">
                          <a:effectLst/>
                          <a:latin typeface="Calibri" panose="020F0502020204030204" pitchFamily="34" charset="0"/>
                          <a:cs typeface="Calibri" panose="020F0502020204030204" pitchFamily="34" charset="0"/>
                        </a:rPr>
                        <a:t>Incentivar e fortalecer a leitura, a escrita e a pesquisa</a:t>
                      </a:r>
                      <a:endParaRPr lang="pt-BR" sz="1100" kern="10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tc>
                  <a:txBody>
                    <a:bodyPr/>
                    <a:lstStyle/>
                    <a:p>
                      <a:pPr>
                        <a:lnSpc>
                          <a:spcPct val="150000"/>
                        </a:lnSpc>
                        <a:spcAft>
                          <a:spcPts val="800"/>
                        </a:spcAft>
                      </a:pPr>
                      <a:r>
                        <a:rPr lang="pt-BR" sz="1100" kern="100" dirty="0">
                          <a:effectLst/>
                          <a:latin typeface="Calibri" panose="020F0502020204030204" pitchFamily="34" charset="0"/>
                          <a:cs typeface="Calibri" panose="020F0502020204030204" pitchFamily="34" charset="0"/>
                        </a:rPr>
                        <a:t>Elaborar horário de leitura;</a:t>
                      </a:r>
                    </a:p>
                    <a:p>
                      <a:pPr>
                        <a:lnSpc>
                          <a:spcPct val="150000"/>
                        </a:lnSpc>
                        <a:spcAft>
                          <a:spcPts val="800"/>
                        </a:spcAft>
                      </a:pPr>
                      <a:r>
                        <a:rPr lang="pt-BR" sz="1100" kern="100" dirty="0">
                          <a:effectLst/>
                          <a:latin typeface="Calibri" panose="020F0502020204030204" pitchFamily="34" charset="0"/>
                          <a:cs typeface="Calibri" panose="020F0502020204030204" pitchFamily="34" charset="0"/>
                        </a:rPr>
                        <a:t>Cantinhos de leitura na sala de aula;</a:t>
                      </a:r>
                    </a:p>
                    <a:p>
                      <a:pPr>
                        <a:lnSpc>
                          <a:spcPct val="150000"/>
                        </a:lnSpc>
                        <a:spcAft>
                          <a:spcPts val="800"/>
                        </a:spcAft>
                      </a:pPr>
                      <a:r>
                        <a:rPr lang="pt-BR" sz="1100" kern="100" dirty="0">
                          <a:effectLst/>
                          <a:latin typeface="Calibri" panose="020F0502020204030204" pitchFamily="34" charset="0"/>
                          <a:cs typeface="Calibri" panose="020F0502020204030204" pitchFamily="34" charset="0"/>
                        </a:rPr>
                        <a:t>Contação de história;</a:t>
                      </a:r>
                    </a:p>
                    <a:p>
                      <a:pPr>
                        <a:lnSpc>
                          <a:spcPct val="150000"/>
                        </a:lnSpc>
                        <a:spcAft>
                          <a:spcPts val="800"/>
                        </a:spcAft>
                      </a:pPr>
                      <a:r>
                        <a:rPr lang="pt-BR" sz="1100" kern="100" dirty="0">
                          <a:effectLst/>
                          <a:latin typeface="Calibri" panose="020F0502020204030204" pitchFamily="34" charset="0"/>
                          <a:cs typeface="Calibri" panose="020F0502020204030204" pitchFamily="34" charset="0"/>
                        </a:rPr>
                        <a:t>Utilização do espaço da biblioteca com a retirada de livros;</a:t>
                      </a:r>
                      <a:endParaRPr lang="pt-BR" sz="1100" kern="100" dirty="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tc>
                  <a:txBody>
                    <a:bodyPr/>
                    <a:lstStyle/>
                    <a:p>
                      <a:pPr>
                        <a:lnSpc>
                          <a:spcPct val="150000"/>
                        </a:lnSpc>
                        <a:spcAft>
                          <a:spcPts val="800"/>
                        </a:spcAft>
                      </a:pPr>
                      <a:r>
                        <a:rPr lang="pt-BR" sz="1100" kern="100" dirty="0">
                          <a:effectLst/>
                          <a:latin typeface="Calibri" panose="020F0502020204030204" pitchFamily="34" charset="0"/>
                          <a:cs typeface="Calibri" panose="020F0502020204030204" pitchFamily="34" charset="0"/>
                        </a:rPr>
                        <a:t>Janeiro de 2024</a:t>
                      </a:r>
                      <a:endParaRPr lang="pt-BR" sz="1100" kern="100" dirty="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tc>
                  <a:txBody>
                    <a:bodyPr/>
                    <a:lstStyle/>
                    <a:p>
                      <a:pPr>
                        <a:lnSpc>
                          <a:spcPct val="150000"/>
                        </a:lnSpc>
                        <a:spcAft>
                          <a:spcPts val="800"/>
                        </a:spcAft>
                      </a:pPr>
                      <a:r>
                        <a:rPr lang="pt-BR" sz="1100" kern="100" dirty="0">
                          <a:effectLst/>
                          <a:latin typeface="Calibri" panose="020F0502020204030204" pitchFamily="34" charset="0"/>
                          <a:cs typeface="Calibri" panose="020F0502020204030204" pitchFamily="34" charset="0"/>
                        </a:rPr>
                        <a:t>Dezembro de 2027</a:t>
                      </a:r>
                      <a:endParaRPr lang="pt-BR" sz="1100" kern="100" dirty="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tc>
                  <a:txBody>
                    <a:bodyPr/>
                    <a:lstStyle/>
                    <a:p>
                      <a:pPr>
                        <a:lnSpc>
                          <a:spcPct val="150000"/>
                        </a:lnSpc>
                        <a:spcAft>
                          <a:spcPts val="800"/>
                        </a:spcAft>
                      </a:pPr>
                      <a:r>
                        <a:rPr lang="pt-BR" sz="1100" kern="100" dirty="0">
                          <a:effectLst/>
                          <a:latin typeface="Calibri" panose="020F0502020204030204" pitchFamily="34" charset="0"/>
                          <a:cs typeface="Calibri" panose="020F0502020204030204" pitchFamily="34" charset="0"/>
                        </a:rPr>
                        <a:t>Renovação do arquivo bibliográfico sempre que necessário </a:t>
                      </a:r>
                      <a:endParaRPr lang="pt-BR" sz="1100" kern="100" dirty="0">
                        <a:effectLst/>
                        <a:latin typeface="Calibri" panose="020F0502020204030204" pitchFamily="34" charset="0"/>
                        <a:ea typeface="Calibri" panose="020F0502020204030204" pitchFamily="34" charset="0"/>
                        <a:cs typeface="Calibri" panose="020F0502020204030204" pitchFamily="34" charset="0"/>
                      </a:endParaRPr>
                    </a:p>
                  </a:txBody>
                  <a:tcPr marL="26791" marR="26791" marT="0" marB="0"/>
                </a:tc>
                <a:extLst>
                  <a:ext uri="{0D108BD9-81ED-4DB2-BD59-A6C34878D82A}">
                    <a16:rowId xmlns:a16="http://schemas.microsoft.com/office/drawing/2014/main" val="3847024236"/>
                  </a:ext>
                </a:extLst>
              </a:tr>
            </a:tbl>
          </a:graphicData>
        </a:graphic>
      </p:graphicFrame>
    </p:spTree>
    <p:extLst>
      <p:ext uri="{BB962C8B-B14F-4D97-AF65-F5344CB8AC3E}">
        <p14:creationId xmlns:p14="http://schemas.microsoft.com/office/powerpoint/2010/main" val="3005534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0" y="0"/>
            <a:ext cx="6521450" cy="884238"/>
          </a:xfrm>
        </p:spPr>
        <p:txBody>
          <a:bodyPr>
            <a:normAutofit/>
          </a:bodyPr>
          <a:lstStyle/>
          <a:p>
            <a:pPr algn="ctr"/>
            <a:r>
              <a:rPr lang="pt-BR" sz="1800" b="1" dirty="0">
                <a:latin typeface="Calibri" panose="020F0502020204030204" pitchFamily="34" charset="0"/>
                <a:cs typeface="Calibri" panose="020F0502020204030204" pitchFamily="34" charset="0"/>
              </a:rPr>
              <a:t>ADMINISTRATIVO</a:t>
            </a:r>
            <a:endParaRPr lang="pt-BR" sz="1800" dirty="0">
              <a:latin typeface="Calibri" panose="020F0502020204030204" pitchFamily="34" charset="0"/>
              <a:cs typeface="Calibri" panose="020F0502020204030204"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2585022967"/>
              </p:ext>
            </p:extLst>
          </p:nvPr>
        </p:nvGraphicFramePr>
        <p:xfrm>
          <a:off x="83127" y="776143"/>
          <a:ext cx="7398328" cy="3392538"/>
        </p:xfrm>
        <a:graphic>
          <a:graphicData uri="http://schemas.openxmlformats.org/drawingml/2006/table">
            <a:tbl>
              <a:tblPr firstRow="1" firstCol="1" bandRow="1">
                <a:tableStyleId>{5C22544A-7EE6-4342-B048-85BDC9FD1C3A}</a:tableStyleId>
              </a:tblPr>
              <a:tblGrid>
                <a:gridCol w="2312515">
                  <a:extLst>
                    <a:ext uri="{9D8B030D-6E8A-4147-A177-3AD203B41FA5}">
                      <a16:colId xmlns:a16="http://schemas.microsoft.com/office/drawing/2014/main" val="20000"/>
                    </a:ext>
                  </a:extLst>
                </a:gridCol>
                <a:gridCol w="2277958">
                  <a:extLst>
                    <a:ext uri="{9D8B030D-6E8A-4147-A177-3AD203B41FA5}">
                      <a16:colId xmlns:a16="http://schemas.microsoft.com/office/drawing/2014/main" val="20001"/>
                    </a:ext>
                  </a:extLst>
                </a:gridCol>
                <a:gridCol w="886691">
                  <a:extLst>
                    <a:ext uri="{9D8B030D-6E8A-4147-A177-3AD203B41FA5}">
                      <a16:colId xmlns:a16="http://schemas.microsoft.com/office/drawing/2014/main" val="20002"/>
                    </a:ext>
                  </a:extLst>
                </a:gridCol>
                <a:gridCol w="951344">
                  <a:extLst>
                    <a:ext uri="{9D8B030D-6E8A-4147-A177-3AD203B41FA5}">
                      <a16:colId xmlns:a16="http://schemas.microsoft.com/office/drawing/2014/main" val="20003"/>
                    </a:ext>
                  </a:extLst>
                </a:gridCol>
                <a:gridCol w="969820">
                  <a:extLst>
                    <a:ext uri="{9D8B030D-6E8A-4147-A177-3AD203B41FA5}">
                      <a16:colId xmlns:a16="http://schemas.microsoft.com/office/drawing/2014/main" val="20004"/>
                    </a:ext>
                  </a:extLst>
                </a:gridCol>
              </a:tblGrid>
              <a:tr h="875245">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Meta</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Estratégia</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Prazo de início</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Prazo de conclusão</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200" kern="100">
                          <a:effectLst/>
                          <a:latin typeface="Calibri" panose="020F0502020204030204" pitchFamily="34" charset="0"/>
                          <a:cs typeface="Calibri" panose="020F0502020204030204" pitchFamily="34" charset="0"/>
                        </a:rPr>
                        <a:t>Recursos materiais e ou financeiros</a:t>
                      </a:r>
                      <a:endParaRPr lang="pt-BR" sz="1200" kern="10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extLst>
                  <a:ext uri="{0D108BD9-81ED-4DB2-BD59-A6C34878D82A}">
                    <a16:rowId xmlns:a16="http://schemas.microsoft.com/office/drawing/2014/main" val="10000"/>
                  </a:ext>
                </a:extLst>
              </a:tr>
              <a:tr h="875245">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Manter e ampliar a oferta de apoio pedagógico para alunos com dificuldade de aprendizagens</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Solicitação do profissional habilitado junto a Secretaria Municipal de Educação</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Janeiro de 2024</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Dezembro de 2027</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Contratação do Profissional </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extLst>
                  <a:ext uri="{0D108BD9-81ED-4DB2-BD59-A6C34878D82A}">
                    <a16:rowId xmlns:a16="http://schemas.microsoft.com/office/drawing/2014/main" val="10001"/>
                  </a:ext>
                </a:extLst>
              </a:tr>
              <a:tr h="573089">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Cumprir as metas que estão listadas no PPP</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Revisão constante com a equipe escolar</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200" kern="100">
                          <a:effectLst/>
                          <a:latin typeface="Calibri" panose="020F0502020204030204" pitchFamily="34" charset="0"/>
                          <a:cs typeface="Calibri" panose="020F0502020204030204" pitchFamily="34" charset="0"/>
                        </a:rPr>
                        <a:t>Janeiro de 2024</a:t>
                      </a:r>
                      <a:endParaRPr lang="pt-BR" sz="1200" kern="10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200" kern="100">
                          <a:effectLst/>
                          <a:latin typeface="Calibri" panose="020F0502020204030204" pitchFamily="34" charset="0"/>
                          <a:cs typeface="Calibri" panose="020F0502020204030204" pitchFamily="34" charset="0"/>
                        </a:rPr>
                        <a:t>Dezembro de 2027</a:t>
                      </a:r>
                      <a:endParaRPr lang="pt-BR" sz="1200" kern="10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200" kern="100">
                          <a:effectLst/>
                          <a:latin typeface="Calibri" panose="020F0502020204030204" pitchFamily="34" charset="0"/>
                          <a:cs typeface="Calibri" panose="020F0502020204030204" pitchFamily="34" charset="0"/>
                        </a:rPr>
                        <a:t> </a:t>
                      </a:r>
                      <a:endParaRPr lang="pt-BR" sz="1200" kern="10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extLst>
                  <a:ext uri="{0D108BD9-81ED-4DB2-BD59-A6C34878D82A}">
                    <a16:rowId xmlns:a16="http://schemas.microsoft.com/office/drawing/2014/main" val="10002"/>
                  </a:ext>
                </a:extLst>
              </a:tr>
              <a:tr h="875245">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Zelar pela frequência dos alunos e diminuir as faltas injustificadas.</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Acompanhamento da frequência diária;</a:t>
                      </a:r>
                    </a:p>
                    <a:p>
                      <a:pPr>
                        <a:lnSpc>
                          <a:spcPct val="150000"/>
                        </a:lnSpc>
                        <a:spcAft>
                          <a:spcPts val="0"/>
                        </a:spcAft>
                      </a:pPr>
                      <a:r>
                        <a:rPr lang="pt-BR" sz="1200" kern="100" dirty="0">
                          <a:effectLst/>
                          <a:latin typeface="Calibri" panose="020F0502020204030204" pitchFamily="34" charset="0"/>
                          <a:cs typeface="Calibri" panose="020F0502020204030204" pitchFamily="34" charset="0"/>
                        </a:rPr>
                        <a:t>Contato com famílias; </a:t>
                      </a:r>
                    </a:p>
                    <a:p>
                      <a:pPr>
                        <a:lnSpc>
                          <a:spcPct val="150000"/>
                        </a:lnSpc>
                        <a:spcAft>
                          <a:spcPts val="0"/>
                        </a:spcAft>
                      </a:pPr>
                      <a:r>
                        <a:rPr lang="pt-BR" sz="1200" kern="100" dirty="0">
                          <a:effectLst/>
                          <a:latin typeface="Calibri" panose="020F0502020204030204" pitchFamily="34" charset="0"/>
                          <a:cs typeface="Calibri" panose="020F0502020204030204" pitchFamily="34" charset="0"/>
                        </a:rPr>
                        <a:t>Preenchimento do Apoia;</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200" kern="100">
                          <a:effectLst/>
                          <a:latin typeface="Calibri" panose="020F0502020204030204" pitchFamily="34" charset="0"/>
                          <a:cs typeface="Calibri" panose="020F0502020204030204" pitchFamily="34" charset="0"/>
                        </a:rPr>
                        <a:t>Janeiro de 2024</a:t>
                      </a:r>
                      <a:endParaRPr lang="pt-BR" sz="1200" kern="10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Dezembro de 2027</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 </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625192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a:extLst>
              <a:ext uri="{FF2B5EF4-FFF2-40B4-BE49-F238E27FC236}">
                <a16:creationId xmlns:a16="http://schemas.microsoft.com/office/drawing/2014/main" id="{A16B0B3F-8665-CB93-03A1-00B81804E43B}"/>
              </a:ext>
            </a:extLst>
          </p:cNvPr>
          <p:cNvGraphicFramePr>
            <a:graphicFrameLocks noGrp="1"/>
          </p:cNvGraphicFramePr>
          <p:nvPr>
            <p:extLst>
              <p:ext uri="{D42A27DB-BD31-4B8C-83A1-F6EECF244321}">
                <p14:modId xmlns:p14="http://schemas.microsoft.com/office/powerpoint/2010/main" val="3054847245"/>
              </p:ext>
            </p:extLst>
          </p:nvPr>
        </p:nvGraphicFramePr>
        <p:xfrm>
          <a:off x="224109" y="267208"/>
          <a:ext cx="7335566" cy="4037584"/>
        </p:xfrm>
        <a:graphic>
          <a:graphicData uri="http://schemas.openxmlformats.org/drawingml/2006/table">
            <a:tbl>
              <a:tblPr firstRow="1" firstCol="1" bandRow="1">
                <a:tableStyleId>{5C22544A-7EE6-4342-B048-85BDC9FD1C3A}</a:tableStyleId>
              </a:tblPr>
              <a:tblGrid>
                <a:gridCol w="2249753">
                  <a:extLst>
                    <a:ext uri="{9D8B030D-6E8A-4147-A177-3AD203B41FA5}">
                      <a16:colId xmlns:a16="http://schemas.microsoft.com/office/drawing/2014/main" val="3408435982"/>
                    </a:ext>
                  </a:extLst>
                </a:gridCol>
                <a:gridCol w="2277958">
                  <a:extLst>
                    <a:ext uri="{9D8B030D-6E8A-4147-A177-3AD203B41FA5}">
                      <a16:colId xmlns:a16="http://schemas.microsoft.com/office/drawing/2014/main" val="193815554"/>
                    </a:ext>
                  </a:extLst>
                </a:gridCol>
                <a:gridCol w="886691">
                  <a:extLst>
                    <a:ext uri="{9D8B030D-6E8A-4147-A177-3AD203B41FA5}">
                      <a16:colId xmlns:a16="http://schemas.microsoft.com/office/drawing/2014/main" val="3846883163"/>
                    </a:ext>
                  </a:extLst>
                </a:gridCol>
                <a:gridCol w="951344">
                  <a:extLst>
                    <a:ext uri="{9D8B030D-6E8A-4147-A177-3AD203B41FA5}">
                      <a16:colId xmlns:a16="http://schemas.microsoft.com/office/drawing/2014/main" val="429108243"/>
                    </a:ext>
                  </a:extLst>
                </a:gridCol>
                <a:gridCol w="969820">
                  <a:extLst>
                    <a:ext uri="{9D8B030D-6E8A-4147-A177-3AD203B41FA5}">
                      <a16:colId xmlns:a16="http://schemas.microsoft.com/office/drawing/2014/main" val="3466692674"/>
                    </a:ext>
                  </a:extLst>
                </a:gridCol>
              </a:tblGrid>
              <a:tr h="846603">
                <a:tc>
                  <a:txBody>
                    <a:bodyPr/>
                    <a:lstStyle/>
                    <a:p>
                      <a:pPr>
                        <a:lnSpc>
                          <a:spcPct val="150000"/>
                        </a:lnSpc>
                        <a:spcAft>
                          <a:spcPts val="0"/>
                        </a:spcAft>
                      </a:pPr>
                      <a:r>
                        <a:rPr lang="pt-BR" sz="1300" kern="100" dirty="0">
                          <a:effectLst/>
                          <a:latin typeface="Calibri" panose="020F0502020204030204" pitchFamily="34" charset="0"/>
                          <a:cs typeface="Calibri" panose="020F0502020204030204" pitchFamily="34" charset="0"/>
                        </a:rPr>
                        <a:t>Atualizar o PPP adequando-o às legislações vigentes</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300" kern="100" dirty="0">
                          <a:effectLst/>
                          <a:latin typeface="Calibri" panose="020F0502020204030204" pitchFamily="34" charset="0"/>
                          <a:cs typeface="Calibri" panose="020F0502020204030204" pitchFamily="34" charset="0"/>
                        </a:rPr>
                        <a:t>Readequar o Projeto Político Pedagógico em cada início de ano letivo e sempre que for necessário no decorrer do processo</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300" kern="100">
                          <a:effectLst/>
                          <a:latin typeface="Calibri" panose="020F0502020204030204" pitchFamily="34" charset="0"/>
                          <a:cs typeface="Calibri" panose="020F0502020204030204" pitchFamily="34" charset="0"/>
                        </a:rPr>
                        <a:t>Janeiro de 2024</a:t>
                      </a:r>
                      <a:endParaRPr lang="pt-BR" sz="1300" kern="10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300" kern="100">
                          <a:effectLst/>
                          <a:latin typeface="Calibri" panose="020F0502020204030204" pitchFamily="34" charset="0"/>
                          <a:cs typeface="Calibri" panose="020F0502020204030204" pitchFamily="34" charset="0"/>
                        </a:rPr>
                        <a:t>Dezembro de 2027</a:t>
                      </a:r>
                      <a:endParaRPr lang="pt-BR" sz="1300" kern="10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300" kern="100">
                          <a:effectLst/>
                          <a:latin typeface="Calibri" panose="020F0502020204030204" pitchFamily="34" charset="0"/>
                          <a:cs typeface="Calibri" panose="020F0502020204030204" pitchFamily="34" charset="0"/>
                        </a:rPr>
                        <a:t> </a:t>
                      </a:r>
                      <a:endParaRPr lang="pt-BR" sz="1300" kern="10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extLst>
                  <a:ext uri="{0D108BD9-81ED-4DB2-BD59-A6C34878D82A}">
                    <a16:rowId xmlns:a16="http://schemas.microsoft.com/office/drawing/2014/main" val="3677638613"/>
                  </a:ext>
                </a:extLst>
              </a:tr>
              <a:tr h="708832">
                <a:tc>
                  <a:txBody>
                    <a:bodyPr/>
                    <a:lstStyle/>
                    <a:p>
                      <a:pPr>
                        <a:lnSpc>
                          <a:spcPct val="150000"/>
                        </a:lnSpc>
                        <a:spcAft>
                          <a:spcPts val="0"/>
                        </a:spcAft>
                      </a:pPr>
                      <a:r>
                        <a:rPr lang="pt-BR" sz="1300" kern="100" dirty="0">
                          <a:effectLst/>
                          <a:latin typeface="Calibri" panose="020F0502020204030204" pitchFamily="34" charset="0"/>
                          <a:cs typeface="Calibri" panose="020F0502020204030204" pitchFamily="34" charset="0"/>
                        </a:rPr>
                        <a:t>Buscar junto ao poder Público, Secretaria de Educação ou Jurídico esclarecimentos</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300" kern="100" dirty="0">
                          <a:effectLst/>
                          <a:latin typeface="Calibri" panose="020F0502020204030204" pitchFamily="34" charset="0"/>
                          <a:cs typeface="Calibri" panose="020F0502020204030204" pitchFamily="34" charset="0"/>
                        </a:rPr>
                        <a:t>Buscar esclarecimentos de dúvidas e questionamentos de funcionários. </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300" kern="100" dirty="0">
                          <a:effectLst/>
                          <a:latin typeface="Calibri" panose="020F0502020204030204" pitchFamily="34" charset="0"/>
                          <a:cs typeface="Calibri" panose="020F0502020204030204" pitchFamily="34" charset="0"/>
                        </a:rPr>
                        <a:t>Janeiro de 2024</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300" kern="100">
                          <a:effectLst/>
                          <a:latin typeface="Calibri" panose="020F0502020204030204" pitchFamily="34" charset="0"/>
                          <a:cs typeface="Calibri" panose="020F0502020204030204" pitchFamily="34" charset="0"/>
                        </a:rPr>
                        <a:t>Dezembro de 2027</a:t>
                      </a:r>
                      <a:endParaRPr lang="pt-BR" sz="1300" kern="10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300" kern="100">
                          <a:effectLst/>
                          <a:latin typeface="Calibri" panose="020F0502020204030204" pitchFamily="34" charset="0"/>
                          <a:cs typeface="Calibri" panose="020F0502020204030204" pitchFamily="34" charset="0"/>
                        </a:rPr>
                        <a:t> </a:t>
                      </a:r>
                      <a:endParaRPr lang="pt-BR" sz="1300" kern="10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extLst>
                  <a:ext uri="{0D108BD9-81ED-4DB2-BD59-A6C34878D82A}">
                    <a16:rowId xmlns:a16="http://schemas.microsoft.com/office/drawing/2014/main" val="2216378257"/>
                  </a:ext>
                </a:extLst>
              </a:tr>
              <a:tr h="554335">
                <a:tc>
                  <a:txBody>
                    <a:bodyPr/>
                    <a:lstStyle/>
                    <a:p>
                      <a:pPr>
                        <a:lnSpc>
                          <a:spcPct val="150000"/>
                        </a:lnSpc>
                        <a:spcAft>
                          <a:spcPts val="0"/>
                        </a:spcAft>
                      </a:pPr>
                      <a:r>
                        <a:rPr lang="pt-BR" sz="1300" kern="100" dirty="0">
                          <a:effectLst/>
                          <a:latin typeface="Calibri" panose="020F0502020204030204" pitchFamily="34" charset="0"/>
                          <a:cs typeface="Calibri" panose="020F0502020204030204" pitchFamily="34" charset="0"/>
                        </a:rPr>
                        <a:t>Organizar os Horário adequado para todas as atividades escolares</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300" kern="100" dirty="0">
                          <a:effectLst/>
                          <a:latin typeface="Calibri" panose="020F0502020204030204" pitchFamily="34" charset="0"/>
                          <a:cs typeface="Calibri" panose="020F0502020204030204" pitchFamily="34" charset="0"/>
                        </a:rPr>
                        <a:t>Quadro de funcionários composto e assim adequação do horário </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300" kern="100" dirty="0">
                          <a:effectLst/>
                          <a:latin typeface="Calibri" panose="020F0502020204030204" pitchFamily="34" charset="0"/>
                          <a:cs typeface="Calibri" panose="020F0502020204030204" pitchFamily="34" charset="0"/>
                        </a:rPr>
                        <a:t>Janeiro de 2024</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300" kern="100" dirty="0">
                          <a:effectLst/>
                          <a:latin typeface="Calibri" panose="020F0502020204030204" pitchFamily="34" charset="0"/>
                          <a:cs typeface="Calibri" panose="020F0502020204030204" pitchFamily="34" charset="0"/>
                        </a:rPr>
                        <a:t>Dezembro de 2027</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300" kern="100" dirty="0">
                          <a:effectLst/>
                          <a:latin typeface="Calibri" panose="020F0502020204030204" pitchFamily="34" charset="0"/>
                          <a:cs typeface="Calibri" panose="020F0502020204030204" pitchFamily="34" charset="0"/>
                        </a:rPr>
                        <a:t> </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extLst>
                  <a:ext uri="{0D108BD9-81ED-4DB2-BD59-A6C34878D82A}">
                    <a16:rowId xmlns:a16="http://schemas.microsoft.com/office/drawing/2014/main" val="3721670304"/>
                  </a:ext>
                </a:extLst>
              </a:tr>
              <a:tr h="554335">
                <a:tc>
                  <a:txBody>
                    <a:bodyPr/>
                    <a:lstStyle/>
                    <a:p>
                      <a:pPr>
                        <a:lnSpc>
                          <a:spcPct val="150000"/>
                        </a:lnSpc>
                        <a:spcAft>
                          <a:spcPts val="0"/>
                        </a:spcAft>
                      </a:pPr>
                      <a:r>
                        <a:rPr lang="pt-BR" sz="1300" kern="100" dirty="0">
                          <a:effectLst/>
                          <a:latin typeface="Calibri" panose="020F0502020204030204" pitchFamily="34" charset="0"/>
                          <a:cs typeface="Calibri" panose="020F0502020204030204" pitchFamily="34" charset="0"/>
                        </a:rPr>
                        <a:t>Fortalecer os vínculos com a Rede Proteção </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300" kern="100" dirty="0">
                          <a:effectLst/>
                          <a:latin typeface="Calibri" panose="020F0502020204030204" pitchFamily="34" charset="0"/>
                          <a:cs typeface="Calibri" panose="020F0502020204030204" pitchFamily="34" charset="0"/>
                        </a:rPr>
                        <a:t>Participação das reuniões e fornecimento de relatórios quando solicitado;</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300" kern="100" dirty="0">
                          <a:effectLst/>
                          <a:latin typeface="Calibri" panose="020F0502020204030204" pitchFamily="34" charset="0"/>
                          <a:cs typeface="Calibri" panose="020F0502020204030204" pitchFamily="34" charset="0"/>
                        </a:rPr>
                        <a:t>Janeiro de 2024</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300" kern="100" dirty="0">
                          <a:effectLst/>
                          <a:latin typeface="Calibri" panose="020F0502020204030204" pitchFamily="34" charset="0"/>
                          <a:cs typeface="Calibri" panose="020F0502020204030204" pitchFamily="34" charset="0"/>
                        </a:rPr>
                        <a:t>Dezembro de 2027</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tc>
                  <a:txBody>
                    <a:bodyPr/>
                    <a:lstStyle/>
                    <a:p>
                      <a:pPr>
                        <a:lnSpc>
                          <a:spcPct val="150000"/>
                        </a:lnSpc>
                        <a:spcAft>
                          <a:spcPts val="0"/>
                        </a:spcAft>
                      </a:pPr>
                      <a:r>
                        <a:rPr lang="pt-BR" sz="1300" kern="100" dirty="0">
                          <a:effectLst/>
                          <a:latin typeface="Calibri" panose="020F0502020204030204" pitchFamily="34" charset="0"/>
                          <a:cs typeface="Calibri" panose="020F0502020204030204" pitchFamily="34" charset="0"/>
                        </a:rPr>
                        <a:t> </a:t>
                      </a:r>
                      <a:endParaRPr lang="pt-BR" sz="1300" kern="100" dirty="0">
                        <a:effectLst/>
                        <a:latin typeface="Calibri" panose="020F0502020204030204" pitchFamily="34" charset="0"/>
                        <a:ea typeface="Calibri" panose="020F0502020204030204" pitchFamily="34" charset="0"/>
                        <a:cs typeface="Calibri" panose="020F0502020204030204" pitchFamily="34" charset="0"/>
                      </a:endParaRPr>
                    </a:p>
                  </a:txBody>
                  <a:tcPr marL="21326" marR="21326" marT="0" marB="0"/>
                </a:tc>
                <a:extLst>
                  <a:ext uri="{0D108BD9-81ED-4DB2-BD59-A6C34878D82A}">
                    <a16:rowId xmlns:a16="http://schemas.microsoft.com/office/drawing/2014/main" val="1430147789"/>
                  </a:ext>
                </a:extLst>
              </a:tr>
            </a:tbl>
          </a:graphicData>
        </a:graphic>
      </p:graphicFrame>
    </p:spTree>
    <p:extLst>
      <p:ext uri="{BB962C8B-B14F-4D97-AF65-F5344CB8AC3E}">
        <p14:creationId xmlns:p14="http://schemas.microsoft.com/office/powerpoint/2010/main" val="38374438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D2F098-E20D-0394-D0CF-88D50440E997}"/>
              </a:ext>
            </a:extLst>
          </p:cNvPr>
          <p:cNvSpPr>
            <a:spLocks noGrp="1"/>
          </p:cNvSpPr>
          <p:nvPr>
            <p:ph type="title" idx="4294967295"/>
          </p:nvPr>
        </p:nvSpPr>
        <p:spPr>
          <a:xfrm>
            <a:off x="0" y="0"/>
            <a:ext cx="6521450" cy="884238"/>
          </a:xfrm>
        </p:spPr>
        <p:txBody>
          <a:bodyPr>
            <a:normAutofit/>
          </a:bodyPr>
          <a:lstStyle/>
          <a:p>
            <a:pPr algn="ctr"/>
            <a:r>
              <a:rPr lang="pt-BR" sz="1800" b="1" dirty="0">
                <a:latin typeface="Calibri" panose="020F0502020204030204" pitchFamily="34" charset="0"/>
                <a:cs typeface="Calibri" panose="020F0502020204030204" pitchFamily="34" charset="0"/>
              </a:rPr>
              <a:t>FÍSICO</a:t>
            </a:r>
            <a:r>
              <a:rPr lang="pt-BR" sz="2400" dirty="0"/>
              <a:t> </a:t>
            </a:r>
          </a:p>
        </p:txBody>
      </p:sp>
      <p:graphicFrame>
        <p:nvGraphicFramePr>
          <p:cNvPr id="4" name="Tabela 3">
            <a:extLst>
              <a:ext uri="{FF2B5EF4-FFF2-40B4-BE49-F238E27FC236}">
                <a16:creationId xmlns:a16="http://schemas.microsoft.com/office/drawing/2014/main" id="{70BDCC87-913B-430F-4863-71ECE162EC1C}"/>
              </a:ext>
            </a:extLst>
          </p:cNvPr>
          <p:cNvGraphicFramePr>
            <a:graphicFrameLocks noGrp="1"/>
          </p:cNvGraphicFramePr>
          <p:nvPr>
            <p:extLst>
              <p:ext uri="{D42A27DB-BD31-4B8C-83A1-F6EECF244321}">
                <p14:modId xmlns:p14="http://schemas.microsoft.com/office/powerpoint/2010/main" val="2037409364"/>
              </p:ext>
            </p:extLst>
          </p:nvPr>
        </p:nvGraphicFramePr>
        <p:xfrm>
          <a:off x="108382" y="616978"/>
          <a:ext cx="7342909" cy="3908991"/>
        </p:xfrm>
        <a:graphic>
          <a:graphicData uri="http://schemas.openxmlformats.org/drawingml/2006/table">
            <a:tbl>
              <a:tblPr firstRow="1" firstCol="1" bandRow="1">
                <a:tableStyleId>{5C22544A-7EE6-4342-B048-85BDC9FD1C3A}</a:tableStyleId>
              </a:tblPr>
              <a:tblGrid>
                <a:gridCol w="2255649">
                  <a:extLst>
                    <a:ext uri="{9D8B030D-6E8A-4147-A177-3AD203B41FA5}">
                      <a16:colId xmlns:a16="http://schemas.microsoft.com/office/drawing/2014/main" val="2881246520"/>
                    </a:ext>
                  </a:extLst>
                </a:gridCol>
                <a:gridCol w="2076205">
                  <a:extLst>
                    <a:ext uri="{9D8B030D-6E8A-4147-A177-3AD203B41FA5}">
                      <a16:colId xmlns:a16="http://schemas.microsoft.com/office/drawing/2014/main" val="2916707676"/>
                    </a:ext>
                  </a:extLst>
                </a:gridCol>
                <a:gridCol w="886691">
                  <a:extLst>
                    <a:ext uri="{9D8B030D-6E8A-4147-A177-3AD203B41FA5}">
                      <a16:colId xmlns:a16="http://schemas.microsoft.com/office/drawing/2014/main" val="3036975443"/>
                    </a:ext>
                  </a:extLst>
                </a:gridCol>
                <a:gridCol w="775855">
                  <a:extLst>
                    <a:ext uri="{9D8B030D-6E8A-4147-A177-3AD203B41FA5}">
                      <a16:colId xmlns:a16="http://schemas.microsoft.com/office/drawing/2014/main" val="2776100503"/>
                    </a:ext>
                  </a:extLst>
                </a:gridCol>
                <a:gridCol w="1348509">
                  <a:extLst>
                    <a:ext uri="{9D8B030D-6E8A-4147-A177-3AD203B41FA5}">
                      <a16:colId xmlns:a16="http://schemas.microsoft.com/office/drawing/2014/main" val="1798413565"/>
                    </a:ext>
                  </a:extLst>
                </a:gridCol>
              </a:tblGrid>
              <a:tr h="596469">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Meta</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Estratégia</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a:effectLst/>
                          <a:latin typeface="Calibri" panose="020F0502020204030204" pitchFamily="34" charset="0"/>
                          <a:cs typeface="Calibri" panose="020F0502020204030204" pitchFamily="34" charset="0"/>
                        </a:rPr>
                        <a:t>Prazo início</a:t>
                      </a:r>
                      <a:endParaRPr lang="pt-BR" sz="1200" kern="10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a:effectLst/>
                          <a:latin typeface="Calibri" panose="020F0502020204030204" pitchFamily="34" charset="0"/>
                          <a:cs typeface="Calibri" panose="020F0502020204030204" pitchFamily="34" charset="0"/>
                        </a:rPr>
                        <a:t>Prazo de conclusão</a:t>
                      </a:r>
                      <a:endParaRPr lang="pt-BR" sz="1200" kern="10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Recursos materiais e ou financeiros</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extLst>
                  <a:ext uri="{0D108BD9-81ED-4DB2-BD59-A6C34878D82A}">
                    <a16:rowId xmlns:a16="http://schemas.microsoft.com/office/drawing/2014/main" val="2608710324"/>
                  </a:ext>
                </a:extLst>
              </a:tr>
              <a:tr h="858519">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Fechamento da quadra </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Solicitação de cronograma de encaminhamento de projeto e execução. </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Janeiro 2024</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a:effectLst/>
                          <a:latin typeface="Calibri" panose="020F0502020204030204" pitchFamily="34" charset="0"/>
                          <a:cs typeface="Calibri" panose="020F0502020204030204" pitchFamily="34" charset="0"/>
                        </a:rPr>
                        <a:t>Janeiro de 2025</a:t>
                      </a:r>
                      <a:endParaRPr lang="pt-BR" sz="1200" kern="10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Recursos financeiros oriundo do Poder Público Municipal</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extLst>
                  <a:ext uri="{0D108BD9-81ED-4DB2-BD59-A6C34878D82A}">
                    <a16:rowId xmlns:a16="http://schemas.microsoft.com/office/drawing/2014/main" val="1283902342"/>
                  </a:ext>
                </a:extLst>
              </a:tr>
              <a:tr h="864725">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Manutenção do espaço físico sempre em boas condições </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Orientações a todos os usuários da instituição e vistorias constantes</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Janeiro de 2024</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a:effectLst/>
                          <a:latin typeface="Calibri" panose="020F0502020204030204" pitchFamily="34" charset="0"/>
                          <a:cs typeface="Calibri" panose="020F0502020204030204" pitchFamily="34" charset="0"/>
                        </a:rPr>
                        <a:t>Dezembro de 2027</a:t>
                      </a:r>
                      <a:endParaRPr lang="pt-BR" sz="1200" kern="10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 </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extLst>
                  <a:ext uri="{0D108BD9-81ED-4DB2-BD59-A6C34878D82A}">
                    <a16:rowId xmlns:a16="http://schemas.microsoft.com/office/drawing/2014/main" val="657664978"/>
                  </a:ext>
                </a:extLst>
              </a:tr>
              <a:tr h="780386">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Realizar reparos e concertos que são previstos com recursos da APP</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Organizar lista de compras;</a:t>
                      </a:r>
                    </a:p>
                    <a:p>
                      <a:pPr>
                        <a:lnSpc>
                          <a:spcPct val="150000"/>
                        </a:lnSpc>
                        <a:spcAft>
                          <a:spcPts val="0"/>
                        </a:spcAft>
                      </a:pPr>
                      <a:r>
                        <a:rPr lang="pt-BR" sz="1200" kern="100" dirty="0">
                          <a:effectLst/>
                          <a:latin typeface="Calibri" panose="020F0502020204030204" pitchFamily="34" charset="0"/>
                          <a:cs typeface="Calibri" panose="020F0502020204030204" pitchFamily="34" charset="0"/>
                        </a:rPr>
                        <a:t>Comunicar diretoria da APP com antecedência;</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Janeiro de 2024</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Dezembro de 2027</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Recursos financeiros oriundo da APP</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extLst>
                  <a:ext uri="{0D108BD9-81ED-4DB2-BD59-A6C34878D82A}">
                    <a16:rowId xmlns:a16="http://schemas.microsoft.com/office/drawing/2014/main" val="911038035"/>
                  </a:ext>
                </a:extLst>
              </a:tr>
              <a:tr h="780386">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Instalação de equipamentos de som e projeção com </a:t>
                      </a:r>
                      <a:r>
                        <a:rPr lang="pt-BR" sz="1200" kern="100" dirty="0" err="1">
                          <a:effectLst/>
                          <a:latin typeface="Calibri" panose="020F0502020204030204" pitchFamily="34" charset="0"/>
                          <a:cs typeface="Calibri" panose="020F0502020204030204" pitchFamily="34" charset="0"/>
                        </a:rPr>
                        <a:t>Not</a:t>
                      </a:r>
                      <a:r>
                        <a:rPr lang="pt-BR" sz="1200" kern="100" dirty="0">
                          <a:effectLst/>
                          <a:latin typeface="Calibri" panose="020F0502020204030204" pitchFamily="34" charset="0"/>
                          <a:cs typeface="Calibri" panose="020F0502020204030204" pitchFamily="34" charset="0"/>
                        </a:rPr>
                        <a:t> book </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Solicitar junto ao poder público a compra de equipamentos </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Janeiro de 2024</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Dezembro de 2024</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tc>
                  <a:txBody>
                    <a:bodyPr/>
                    <a:lstStyle/>
                    <a:p>
                      <a:pPr>
                        <a:lnSpc>
                          <a:spcPct val="150000"/>
                        </a:lnSpc>
                        <a:spcAft>
                          <a:spcPts val="0"/>
                        </a:spcAft>
                      </a:pPr>
                      <a:r>
                        <a:rPr lang="pt-BR" sz="1200" kern="100" dirty="0">
                          <a:effectLst/>
                          <a:latin typeface="Calibri" panose="020F0502020204030204" pitchFamily="34" charset="0"/>
                          <a:cs typeface="Calibri" panose="020F0502020204030204" pitchFamily="34" charset="0"/>
                        </a:rPr>
                        <a:t>Recursos financeiros oriundo do Poder Público Municipal</a:t>
                      </a:r>
                      <a:endParaRPr lang="pt-BR" sz="1200" kern="100" dirty="0">
                        <a:effectLst/>
                        <a:latin typeface="Calibri" panose="020F0502020204030204" pitchFamily="34" charset="0"/>
                        <a:ea typeface="Calibri" panose="020F0502020204030204" pitchFamily="34" charset="0"/>
                        <a:cs typeface="Calibri" panose="020F0502020204030204" pitchFamily="34" charset="0"/>
                      </a:endParaRPr>
                    </a:p>
                  </a:txBody>
                  <a:tcPr marL="31526" marR="31526" marT="0" marB="0"/>
                </a:tc>
                <a:extLst>
                  <a:ext uri="{0D108BD9-81ED-4DB2-BD59-A6C34878D82A}">
                    <a16:rowId xmlns:a16="http://schemas.microsoft.com/office/drawing/2014/main" val="2537894107"/>
                  </a:ext>
                </a:extLst>
              </a:tr>
            </a:tbl>
          </a:graphicData>
        </a:graphic>
      </p:graphicFrame>
    </p:spTree>
    <p:extLst>
      <p:ext uri="{BB962C8B-B14F-4D97-AF65-F5344CB8AC3E}">
        <p14:creationId xmlns:p14="http://schemas.microsoft.com/office/powerpoint/2010/main" val="636635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Texto 5"/>
          <p:cNvSpPr>
            <a:spLocks noGrp="1"/>
          </p:cNvSpPr>
          <p:nvPr>
            <p:ph type="body" idx="4294967295"/>
          </p:nvPr>
        </p:nvSpPr>
        <p:spPr>
          <a:xfrm>
            <a:off x="215153" y="973634"/>
            <a:ext cx="6521450" cy="3125787"/>
          </a:xfrm>
        </p:spPr>
        <p:txBody>
          <a:bodyPr>
            <a:normAutofit/>
          </a:bodyPr>
          <a:lstStyle/>
          <a:p>
            <a:pPr marL="118364" indent="0">
              <a:buNone/>
            </a:pPr>
            <a:r>
              <a:rPr lang="pt-BR" sz="1500" dirty="0">
                <a:latin typeface="Calibri" panose="020F0502020204030204" pitchFamily="34" charset="0"/>
                <a:cs typeface="Calibri" panose="020F0502020204030204" pitchFamily="34" charset="0"/>
              </a:rPr>
              <a:t>A Gestão Democrática está baseada na coordenação de atitudes e ações que propõem a participação social, da comunidade escolar (professores, alunos, pais, direção, equipe pedagógica e demais funcionários), para juntos fortalecer os procedimentos de participação nas tomadas de decisões da escola. E assim garantir o avanço do processo de ensino-aprendizagem. As ações da escola devem ser pautadas e articuladas em quatro áreas fundamentais: pedagógica, administrativa, financeira e de recursos humanos. Desta forma proporcionar maior autonomia ao grupo escolar. </a:t>
            </a:r>
          </a:p>
          <a:p>
            <a:pPr marL="118364" indent="0">
              <a:buNone/>
            </a:pPr>
            <a:r>
              <a:rPr lang="pt-BR" sz="1500" dirty="0"/>
              <a:t> </a:t>
            </a:r>
          </a:p>
          <a:p>
            <a:endParaRPr lang="pt-BR" dirty="0"/>
          </a:p>
        </p:txBody>
      </p:sp>
      <p:pic>
        <p:nvPicPr>
          <p:cNvPr id="7" name="Imagem 6">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8212" y="254780"/>
            <a:ext cx="844159" cy="718854"/>
          </a:xfrm>
          <a:prstGeom prst="rect">
            <a:avLst/>
          </a:prstGeom>
          <a:noFill/>
          <a:ln>
            <a:noFill/>
          </a:ln>
        </p:spPr>
      </p:pic>
    </p:spTree>
    <p:extLst>
      <p:ext uri="{BB962C8B-B14F-4D97-AF65-F5344CB8AC3E}">
        <p14:creationId xmlns:p14="http://schemas.microsoft.com/office/powerpoint/2010/main" val="1792678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86660" y="252653"/>
            <a:ext cx="6520220" cy="883709"/>
          </a:xfrm>
        </p:spPr>
        <p:txBody>
          <a:bodyPr>
            <a:normAutofit/>
          </a:bodyPr>
          <a:lstStyle/>
          <a:p>
            <a:pPr algn="ctr"/>
            <a:r>
              <a:rPr lang="pt-BR" sz="2400" b="1" dirty="0">
                <a:latin typeface="Calibri" panose="020F0502020204030204" pitchFamily="34" charset="0"/>
                <a:cs typeface="Calibri" panose="020F0502020204030204" pitchFamily="34" charset="0"/>
              </a:rPr>
              <a:t>HISTÓRTICO/ DIAGNÓSTICO DA ESCOLA</a:t>
            </a:r>
            <a:r>
              <a:rPr lang="pt-BR" sz="2400" dirty="0">
                <a:latin typeface="Calibri" panose="020F0502020204030204" pitchFamily="34" charset="0"/>
                <a:cs typeface="Calibri" panose="020F0502020204030204" pitchFamily="34" charset="0"/>
              </a:rPr>
              <a:t>  </a:t>
            </a:r>
            <a:br>
              <a:rPr lang="pt-BR" sz="1800" dirty="0"/>
            </a:br>
            <a:endParaRPr lang="pt-BR" sz="1800" dirty="0"/>
          </a:p>
        </p:txBody>
      </p:sp>
      <p:sp>
        <p:nvSpPr>
          <p:cNvPr id="5" name="Espaço Reservado para Texto 4"/>
          <p:cNvSpPr>
            <a:spLocks noGrp="1"/>
          </p:cNvSpPr>
          <p:nvPr>
            <p:ph idx="1"/>
          </p:nvPr>
        </p:nvSpPr>
        <p:spPr>
          <a:xfrm>
            <a:off x="419981" y="1136362"/>
            <a:ext cx="5532583" cy="3041191"/>
          </a:xfrm>
        </p:spPr>
        <p:txBody>
          <a:bodyPr>
            <a:normAutofit fontScale="62500" lnSpcReduction="20000"/>
          </a:bodyPr>
          <a:lstStyle/>
          <a:p>
            <a:pPr marL="114300" indent="0">
              <a:buNone/>
            </a:pPr>
            <a:r>
              <a:rPr lang="pt-BR" sz="2400" dirty="0">
                <a:latin typeface="Calibri" panose="020F0502020204030204" pitchFamily="34" charset="0"/>
                <a:cs typeface="Calibri" panose="020F0502020204030204" pitchFamily="34" charset="0"/>
              </a:rPr>
              <a:t>A Escola Reunida Municipal Pedro Ivo Campos- foi criada pela lei municipal n º 1.321 em 12 de dezembro de 1991 e iniciou as atividades em fevereiro de 1992, com a denominação de Escola Isolada Municipal Pedro Ivo Campos, tendo como mantenedora a Prefeitura Municipal de </a:t>
            </a:r>
            <a:r>
              <a:rPr lang="pt-BR" sz="2400" dirty="0" err="1">
                <a:latin typeface="Calibri" panose="020F0502020204030204" pitchFamily="34" charset="0"/>
                <a:cs typeface="Calibri" panose="020F0502020204030204" pitchFamily="34" charset="0"/>
              </a:rPr>
              <a:t>Caibi</a:t>
            </a:r>
            <a:r>
              <a:rPr lang="pt-BR" sz="2400" dirty="0">
                <a:latin typeface="Calibri" panose="020F0502020204030204" pitchFamily="34" charset="0"/>
                <a:cs typeface="Calibri" panose="020F0502020204030204" pitchFamily="34" charset="0"/>
              </a:rPr>
              <a:t> e para fins de inspeção assessoria e supervisão está vinculada ao Sistema Municipal de Ensino. </a:t>
            </a:r>
          </a:p>
          <a:p>
            <a:pPr marL="114300" indent="0">
              <a:buNone/>
            </a:pPr>
            <a:r>
              <a:rPr lang="pt-BR" sz="2400" dirty="0">
                <a:latin typeface="Calibri" panose="020F0502020204030204" pitchFamily="34" charset="0"/>
                <a:cs typeface="Calibri" panose="020F0502020204030204" pitchFamily="34" charset="0"/>
              </a:rPr>
              <a:t>Através do ato oficial -Lei n º 1.555 de 24 de maio de 1995 a escola passou a ser denominada de Escola Reunida Municipal Pedro Ivo Campos Iniciou suas atividades no CINE – Centro Integrado de Educação Júlio Ernesto </a:t>
            </a:r>
            <a:r>
              <a:rPr lang="pt-BR" sz="2400" dirty="0" err="1">
                <a:latin typeface="Calibri" panose="020F0502020204030204" pitchFamily="34" charset="0"/>
                <a:cs typeface="Calibri" panose="020F0502020204030204" pitchFamily="34" charset="0"/>
              </a:rPr>
              <a:t>Turcatto</a:t>
            </a:r>
            <a:r>
              <a:rPr lang="pt-BR" sz="2400" dirty="0">
                <a:latin typeface="Calibri" panose="020F0502020204030204" pitchFamily="34" charset="0"/>
                <a:cs typeface="Calibri" panose="020F0502020204030204" pitchFamily="34" charset="0"/>
              </a:rPr>
              <a:t>. </a:t>
            </a:r>
          </a:p>
          <a:p>
            <a:pPr marL="114300" indent="0">
              <a:buNone/>
            </a:pPr>
            <a:r>
              <a:rPr lang="pt-BR" sz="2400" dirty="0">
                <a:latin typeface="Calibri" panose="020F0502020204030204" pitchFamily="34" charset="0"/>
                <a:cs typeface="Calibri" panose="020F0502020204030204" pitchFamily="34" charset="0"/>
              </a:rPr>
              <a:t>O nome da Escola foi sugerido pelo prefeito da época, em homenagem ao então governador do Estado de Santa Catarina que havia destinado recursos para a realização da obra. </a:t>
            </a:r>
          </a:p>
          <a:p>
            <a:endParaRPr lang="pt-BR" dirty="0"/>
          </a:p>
        </p:txBody>
      </p:sp>
      <p:pic>
        <p:nvPicPr>
          <p:cNvPr id="6" name="Imagem 5">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2795" y="153460"/>
            <a:ext cx="844159" cy="718854"/>
          </a:xfrm>
          <a:prstGeom prst="rect">
            <a:avLst/>
          </a:prstGeom>
          <a:noFill/>
          <a:ln>
            <a:noFill/>
          </a:ln>
        </p:spPr>
      </p:pic>
    </p:spTree>
    <p:extLst>
      <p:ext uri="{BB962C8B-B14F-4D97-AF65-F5344CB8AC3E}">
        <p14:creationId xmlns:p14="http://schemas.microsoft.com/office/powerpoint/2010/main" val="2869956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4294967295"/>
          </p:nvPr>
        </p:nvSpPr>
        <p:spPr>
          <a:xfrm>
            <a:off x="242047" y="1226578"/>
            <a:ext cx="6521450" cy="2900362"/>
          </a:xfrm>
        </p:spPr>
        <p:txBody>
          <a:bodyPr/>
          <a:lstStyle/>
          <a:p>
            <a:pPr marL="118364" indent="0">
              <a:lnSpc>
                <a:spcPct val="100000"/>
              </a:lnSpc>
              <a:buNone/>
            </a:pPr>
            <a:r>
              <a:rPr lang="pt-BR" sz="1500" dirty="0">
                <a:latin typeface="Calibri" panose="020F0502020204030204" pitchFamily="34" charset="0"/>
                <a:cs typeface="Calibri" panose="020F0502020204030204" pitchFamily="34" charset="0"/>
              </a:rPr>
              <a:t>A criação da Escola no Bairro teve como objetivo, acolher os alunos evadidos em idade escolar, de 07 a 14 anos, que historicamente interromperam seus estudos por vários motivos, sendo por falta de comprometimento, interesse e ou conhecimento da família. Sendo que a Escola enquanto instituição social, também não se mobilizava e não assumia como compromisso a busca desses alunos e a articulação junto as diversas instâncias competentes, (família, poder público político e jurídico). </a:t>
            </a:r>
          </a:p>
          <a:p>
            <a:endParaRPr lang="pt-BR" dirty="0"/>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5922" y="291725"/>
            <a:ext cx="844159" cy="718854"/>
          </a:xfrm>
          <a:prstGeom prst="rect">
            <a:avLst/>
          </a:prstGeom>
          <a:noFill/>
          <a:ln>
            <a:noFill/>
          </a:ln>
        </p:spPr>
      </p:pic>
    </p:spTree>
    <p:extLst>
      <p:ext uri="{BB962C8B-B14F-4D97-AF65-F5344CB8AC3E}">
        <p14:creationId xmlns:p14="http://schemas.microsoft.com/office/powerpoint/2010/main" val="954718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4294967295"/>
          </p:nvPr>
        </p:nvSpPr>
        <p:spPr>
          <a:xfrm>
            <a:off x="188259" y="1200244"/>
            <a:ext cx="6521450" cy="2900362"/>
          </a:xfrm>
        </p:spPr>
        <p:txBody>
          <a:bodyPr>
            <a:normAutofit/>
          </a:bodyPr>
          <a:lstStyle/>
          <a:p>
            <a:pPr marL="118364" indent="0">
              <a:buNone/>
            </a:pPr>
            <a:r>
              <a:rPr lang="pt-BR" sz="1600" dirty="0">
                <a:latin typeface="Calibri" panose="020F0502020204030204" pitchFamily="34" charset="0"/>
                <a:cs typeface="Calibri" panose="020F0502020204030204" pitchFamily="34" charset="0"/>
              </a:rPr>
              <a:t>É necessário destacar nesse contexto, que não se atribui a Escola e demais Instituições a negligência dos fatos, pois a concepção da época com relação aos estudos ficava a critério da família. Também a ausência de leis e normas sobre a obrigatoriedade dos estudos e da frequência escolar, contribuíram para esse processo. </a:t>
            </a:r>
          </a:p>
          <a:p>
            <a:pPr marL="118364" indent="0">
              <a:buNone/>
            </a:pPr>
            <a:r>
              <a:rPr lang="pt-BR" sz="1600" dirty="0">
                <a:latin typeface="Calibri" panose="020F0502020204030204" pitchFamily="34" charset="0"/>
                <a:cs typeface="Calibri" panose="020F0502020204030204" pitchFamily="34" charset="0"/>
              </a:rPr>
              <a:t>Assim nesse período histórico, havia no bairro significativo número de crianças e adolescentes que não frequentavam a escola, ficando ociosos, na rua, em condições sociais precárias, gerando muitas vezes conflitos na própria comunidade. Era normal ver crianças pedindo esmolas, comida, brincando nas ruas, sem controle de horário e de responsabilidade com os bens públicos e particulares. </a:t>
            </a:r>
          </a:p>
          <a:p>
            <a:endParaRPr lang="pt-BR" dirty="0"/>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0576" y="300961"/>
            <a:ext cx="844159" cy="718854"/>
          </a:xfrm>
          <a:prstGeom prst="rect">
            <a:avLst/>
          </a:prstGeom>
          <a:noFill/>
          <a:ln>
            <a:noFill/>
          </a:ln>
        </p:spPr>
      </p:pic>
    </p:spTree>
    <p:extLst>
      <p:ext uri="{BB962C8B-B14F-4D97-AF65-F5344CB8AC3E}">
        <p14:creationId xmlns:p14="http://schemas.microsoft.com/office/powerpoint/2010/main" val="1442304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4294967295"/>
          </p:nvPr>
        </p:nvSpPr>
        <p:spPr>
          <a:xfrm>
            <a:off x="268941" y="1273175"/>
            <a:ext cx="6521450" cy="2900363"/>
          </a:xfrm>
        </p:spPr>
        <p:txBody>
          <a:bodyPr>
            <a:normAutofit/>
          </a:bodyPr>
          <a:lstStyle/>
          <a:p>
            <a:pPr marL="118364" indent="0">
              <a:buNone/>
            </a:pPr>
            <a:r>
              <a:rPr lang="pt-BR" sz="1500" dirty="0">
                <a:latin typeface="Calibri" panose="020F0502020204030204" pitchFamily="34" charset="0"/>
                <a:cs typeface="Calibri" panose="020F0502020204030204" pitchFamily="34" charset="0"/>
              </a:rPr>
              <a:t>Diante disso, muitas pessoas se questionavam sobre o que fazer, como fazer para melhorar a condição e qualidade de vida dessas crianças, de suas famílias e do bairro. Neste mesmo período iniciava-se uma preocupação nacional, quanto ao número de alunos frequentando a escola, relacionados aos investimentos aplicados na educação, pois a partir da Constituição de 88 que determinava um percentual de recursos para a Educação em suas diversas instâncias (nacional, estadual e municipal), consequentemente o município enquanto poder público local, começou a dar mais ênfase as questões relativas a evasão escolar. </a:t>
            </a:r>
          </a:p>
          <a:p>
            <a:endParaRPr lang="pt-BR" dirty="0"/>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7521" y="291725"/>
            <a:ext cx="844159" cy="718854"/>
          </a:xfrm>
          <a:prstGeom prst="rect">
            <a:avLst/>
          </a:prstGeom>
          <a:noFill/>
          <a:ln>
            <a:noFill/>
          </a:ln>
        </p:spPr>
      </p:pic>
    </p:spTree>
    <p:extLst>
      <p:ext uri="{BB962C8B-B14F-4D97-AF65-F5344CB8AC3E}">
        <p14:creationId xmlns:p14="http://schemas.microsoft.com/office/powerpoint/2010/main" val="2504164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4294967295"/>
          </p:nvPr>
        </p:nvSpPr>
        <p:spPr>
          <a:xfrm>
            <a:off x="382104" y="1236756"/>
            <a:ext cx="6521450" cy="2900363"/>
          </a:xfrm>
        </p:spPr>
        <p:txBody>
          <a:bodyPr>
            <a:normAutofit/>
          </a:bodyPr>
          <a:lstStyle/>
          <a:p>
            <a:pPr marL="118364" indent="0">
              <a:buNone/>
            </a:pPr>
            <a:r>
              <a:rPr lang="pt-BR" sz="1500" dirty="0">
                <a:latin typeface="Calibri" panose="020F0502020204030204" pitchFamily="34" charset="0"/>
                <a:cs typeface="Calibri" panose="020F0502020204030204" pitchFamily="34" charset="0"/>
              </a:rPr>
              <a:t>A administração Municipal de 1991, através do Departamento Municipal de Educação, analisaram a situação e iniciaram um trabalho de levantamento de dados e informações nas famílias, percebendo a necessidade urgente de se criar um novo espaço que acolhesse as crianças em sua diversidade. </a:t>
            </a:r>
          </a:p>
          <a:p>
            <a:pPr marL="118364" indent="0">
              <a:buNone/>
            </a:pPr>
            <a:r>
              <a:rPr lang="pt-BR" sz="1500" dirty="0">
                <a:latin typeface="Calibri" panose="020F0502020204030204" pitchFamily="34" charset="0"/>
                <a:cs typeface="Calibri" panose="020F0502020204030204" pitchFamily="34" charset="0"/>
              </a:rPr>
              <a:t>Em fevereiro de 1992, tendo como local o CINE, deu-se início as atividades escolares que funcionavam em três salas de aula, tendo três turmas, com elevado número de distorção idade e série, pois muitos haviam começado por várias vezes a frequentar a escola e não terminavam o ano. </a:t>
            </a:r>
          </a:p>
          <a:p>
            <a:endParaRPr lang="pt-BR" dirty="0"/>
          </a:p>
        </p:txBody>
      </p:sp>
      <p:pic>
        <p:nvPicPr>
          <p:cNvPr id="4" name="Imagem 3">
            <a:extLst>
              <a:ext uri="{FF2B5EF4-FFF2-40B4-BE49-F238E27FC236}">
                <a16:creationId xmlns:a16="http://schemas.microsoft.com/office/drawing/2014/main" id="{CF3E7295-9406-5B5C-9940-FF8584E55A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2104" y="245544"/>
            <a:ext cx="844159" cy="718854"/>
          </a:xfrm>
          <a:prstGeom prst="rect">
            <a:avLst/>
          </a:prstGeom>
          <a:noFill/>
          <a:ln>
            <a:noFill/>
          </a:ln>
        </p:spPr>
      </p:pic>
    </p:spTree>
    <p:extLst>
      <p:ext uri="{BB962C8B-B14F-4D97-AF65-F5344CB8AC3E}">
        <p14:creationId xmlns:p14="http://schemas.microsoft.com/office/powerpoint/2010/main" val="2007802543"/>
      </p:ext>
    </p:extLst>
  </p:cSld>
  <p:clrMapOvr>
    <a:masterClrMapping/>
  </p:clrMapOvr>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3020</TotalTime>
  <Words>3716</Words>
  <Application>Microsoft Office PowerPoint</Application>
  <PresentationFormat>Personalizar</PresentationFormat>
  <Paragraphs>205</Paragraphs>
  <Slides>35</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35</vt:i4>
      </vt:variant>
    </vt:vector>
  </HeadingPairs>
  <TitlesOfParts>
    <vt:vector size="40" baseType="lpstr">
      <vt:lpstr>Arial</vt:lpstr>
      <vt:lpstr>Calibri</vt:lpstr>
      <vt:lpstr>Trebuchet MS</vt:lpstr>
      <vt:lpstr>Wingdings 3</vt:lpstr>
      <vt:lpstr>Facetado</vt:lpstr>
      <vt:lpstr>Apresentação do PowerPoint</vt:lpstr>
      <vt:lpstr>Apresentação do PowerPoint</vt:lpstr>
      <vt:lpstr>OBJETIVO GERAL DA PROPOSTA DE GESTÃO ESCOLAR </vt:lpstr>
      <vt:lpstr>Apresentação do PowerPoint</vt:lpstr>
      <vt:lpstr>HISTÓRTICO/ DIAGNÓSTICO DA ESCOLA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DIAGNÓSTICO DA ESCOLA </vt:lpstr>
      <vt:lpstr>Apresentação do PowerPoint</vt:lpstr>
      <vt:lpstr>Apresentação do PowerPoint</vt:lpstr>
      <vt:lpstr>DIMENSÃO ADMINISTRATIVA </vt:lpstr>
      <vt:lpstr>Apresentação do PowerPoint</vt:lpstr>
      <vt:lpstr>Apresentação do PowerPoint</vt:lpstr>
      <vt:lpstr>Apresentação do PowerPoint</vt:lpstr>
      <vt:lpstr>DIMENSÃO FINANCEIRA  </vt:lpstr>
      <vt:lpstr>Apresentação do PowerPoint</vt:lpstr>
      <vt:lpstr>DIMENSÃO FÍSICA  </vt:lpstr>
      <vt:lpstr>Apresentação do PowerPoint</vt:lpstr>
      <vt:lpstr>DIMENSÃO PEDAGÓGICA </vt:lpstr>
      <vt:lpstr>Apresentação do PowerPoint</vt:lpstr>
      <vt:lpstr>METAS E ESTRATÉGIAS/AÇÕES</vt:lpstr>
      <vt:lpstr>PEDAGÓGICO</vt:lpstr>
      <vt:lpstr>Apresentação do PowerPoint</vt:lpstr>
      <vt:lpstr>ADMINISTRATIVO</vt:lpstr>
      <vt:lpstr>Apresentação do PowerPoint</vt:lpstr>
      <vt:lpstr>FÍSICO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Mendes</dc:creator>
  <cp:lastModifiedBy>SIL</cp:lastModifiedBy>
  <cp:revision>30</cp:revision>
  <dcterms:created xsi:type="dcterms:W3CDTF">2015-11-10T15:57:37Z</dcterms:created>
  <dcterms:modified xsi:type="dcterms:W3CDTF">2023-07-24T02:44:00Z</dcterms:modified>
</cp:coreProperties>
</file>